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2" r:id="rId1"/>
  </p:sldMasterIdLst>
  <p:notesMasterIdLst>
    <p:notesMasterId r:id="rId21"/>
  </p:notesMasterIdLst>
  <p:handoutMasterIdLst>
    <p:handoutMasterId r:id="rId22"/>
  </p:handoutMasterIdLst>
  <p:sldIdLst>
    <p:sldId id="268" r:id="rId2"/>
    <p:sldId id="269" r:id="rId3"/>
    <p:sldId id="270" r:id="rId4"/>
    <p:sldId id="294" r:id="rId5"/>
    <p:sldId id="284" r:id="rId6"/>
    <p:sldId id="279" r:id="rId7"/>
    <p:sldId id="280" r:id="rId8"/>
    <p:sldId id="281" r:id="rId9"/>
    <p:sldId id="285" r:id="rId10"/>
    <p:sldId id="283" r:id="rId11"/>
    <p:sldId id="295" r:id="rId12"/>
    <p:sldId id="299" r:id="rId13"/>
    <p:sldId id="301" r:id="rId14"/>
    <p:sldId id="300" r:id="rId15"/>
    <p:sldId id="288" r:id="rId16"/>
    <p:sldId id="303" r:id="rId17"/>
    <p:sldId id="274" r:id="rId18"/>
    <p:sldId id="298" r:id="rId19"/>
    <p:sldId id="296" r:id="rId20"/>
  </p:sldIdLst>
  <p:sldSz cx="12188825"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4">
          <p15:clr>
            <a:srgbClr val="A4A3A4"/>
          </p15:clr>
        </p15:guide>
        <p15:guide id="3" orient="horz" pos="3792">
          <p15:clr>
            <a:srgbClr val="A4A3A4"/>
          </p15:clr>
        </p15:guide>
        <p15:guide id="4" pos="959">
          <p15:clr>
            <a:srgbClr val="A4A3A4"/>
          </p15:clr>
        </p15:guide>
        <p15:guide id="5" pos="671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664" autoAdjust="0"/>
  </p:normalViewPr>
  <p:slideViewPr>
    <p:cSldViewPr>
      <p:cViewPr varScale="1">
        <p:scale>
          <a:sx n="64" d="100"/>
          <a:sy n="64" d="100"/>
        </p:scale>
        <p:origin x="84" y="144"/>
      </p:cViewPr>
      <p:guideLst>
        <p:guide orient="horz" pos="2160"/>
        <p:guide orient="horz" pos="384"/>
        <p:guide orient="horz" pos="3792"/>
        <p:guide pos="959"/>
        <p:guide pos="6719"/>
      </p:guideLst>
    </p:cSldViewPr>
  </p:slideViewPr>
  <p:notesTextViewPr>
    <p:cViewPr>
      <p:scale>
        <a:sx n="100" d="100"/>
        <a:sy n="100" d="100"/>
      </p:scale>
      <p:origin x="0" y="0"/>
    </p:cViewPr>
  </p:notesTextViewPr>
  <p:notesViewPr>
    <p:cSldViewPr showGuides="1">
      <p:cViewPr varScale="1">
        <p:scale>
          <a:sx n="89" d="100"/>
          <a:sy n="89" d="100"/>
        </p:scale>
        <p:origin x="298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ke Test User" userId="SID-0" providerId="Test" clId="FakeClientId"/>
    <pc:docChg chg="modNotesMaster">
      <pc:chgData name="Fake Test User" userId="SID-0" providerId="Test" clId="FakeClientId" dt="2018-12-04T05:53:39.098" v="0" actId="79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latin typeface="Calibri" panose="020F0502020204030204" pitchFamily="34" charset="0"/>
            </a:endParaRPr>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8C7DEF85-EA83-4FD3-A5C6-CB0B805FBDFF}" type="datetime1">
              <a:rPr lang="tr-TR" smtClean="0">
                <a:latin typeface="Calibri" panose="020F0502020204030204" pitchFamily="34" charset="0"/>
              </a:rPr>
              <a:t>8.12.2019</a:t>
            </a:fld>
            <a:endParaRPr lang="tr-TR" dirty="0">
              <a:latin typeface="Calibri" panose="020F0502020204030204" pitchFamily="34" charset="0"/>
            </a:endParaRPr>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latin typeface="Calibri" panose="020F0502020204030204" pitchFamily="34" charset="0"/>
            </a:endParaRP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14886E15-F82A-4596-A46C-375C6D3981E1}" type="slidenum">
              <a:rPr lang="tr-TR" smtClean="0">
                <a:latin typeface="Calibri" panose="020F0502020204030204" pitchFamily="34" charset="0"/>
              </a:rPr>
              <a:t>‹#›</a:t>
            </a:fld>
            <a:endParaRPr lang="tr-TR" dirty="0">
              <a:latin typeface="Calibri" panose="020F0502020204030204" pitchFamily="34" charset="0"/>
            </a:endParaRPr>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tr-TR" noProof="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anose="020F0502020204030204" pitchFamily="34" charset="0"/>
              </a:defRPr>
            </a:lvl1pPr>
          </a:lstStyle>
          <a:p>
            <a:fld id="{9B336688-EA18-438F-A745-855BD80B06FB}" type="datetime1">
              <a:rPr lang="tr-TR" noProof="0" smtClean="0"/>
              <a:t>8.12.2019</a:t>
            </a:fld>
            <a:endParaRPr lang="tr-TR" noProof="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tr-TR" noProof="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BF105DB2-FD3E-441D-8B7E-7AE83ECE27B3}" type="slidenum">
              <a:rPr lang="tr-TR" noProof="0" smtClean="0"/>
              <a:pPr/>
              <a:t>‹#›</a:t>
            </a:fld>
            <a:endParaRPr lang="tr-TR" noProof="0"/>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latin typeface="Calibri" panose="020F0502020204030204" pitchFamily="34" charset="0"/>
            </a:endParaRPr>
          </a:p>
        </p:txBody>
      </p:sp>
      <p:sp>
        <p:nvSpPr>
          <p:cNvPr id="4" name="Slayt Numarası Yer Tutucusu 3"/>
          <p:cNvSpPr>
            <a:spLocks noGrp="1"/>
          </p:cNvSpPr>
          <p:nvPr>
            <p:ph type="sldNum" sz="quarter" idx="10"/>
          </p:nvPr>
        </p:nvSpPr>
        <p:spPr/>
        <p:txBody>
          <a:bodyPr rtlCol="0"/>
          <a:lstStyle/>
          <a:p>
            <a:pPr rtl="0"/>
            <a:fld id="{BF105DB2-FD3E-441D-8B7E-7AE83ECE27B3}" type="slidenum">
              <a:rPr lang="tr-TR" smtClean="0">
                <a:latin typeface="Calibri" panose="020F0502020204030204" pitchFamily="34" charset="0"/>
              </a:rPr>
              <a:t>1</a:t>
            </a:fld>
            <a:endParaRPr lang="tr-TR" dirty="0">
              <a:latin typeface="Calibri" panose="020F0502020204030204" pitchFamily="34" charset="0"/>
            </a:endParaRPr>
          </a:p>
        </p:txBody>
      </p:sp>
    </p:spTree>
    <p:extLst>
      <p:ext uri="{BB962C8B-B14F-4D97-AF65-F5344CB8AC3E}">
        <p14:creationId xmlns:p14="http://schemas.microsoft.com/office/powerpoint/2010/main" val="408527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latin typeface="Calibri" panose="020F0502020204030204" pitchFamily="34" charset="0"/>
            </a:endParaRPr>
          </a:p>
        </p:txBody>
      </p:sp>
      <p:sp>
        <p:nvSpPr>
          <p:cNvPr id="4" name="Slayt Numarası Yer Tutucusu 3"/>
          <p:cNvSpPr>
            <a:spLocks noGrp="1"/>
          </p:cNvSpPr>
          <p:nvPr>
            <p:ph type="sldNum" sz="quarter" idx="10"/>
          </p:nvPr>
        </p:nvSpPr>
        <p:spPr/>
        <p:txBody>
          <a:bodyPr rtlCol="0"/>
          <a:lstStyle/>
          <a:p>
            <a:pPr rtl="0"/>
            <a:fld id="{BF105DB2-FD3E-441D-8B7E-7AE83ECE27B3}" type="slidenum">
              <a:rPr lang="tr-TR" smtClean="0">
                <a:latin typeface="Calibri" panose="020F0502020204030204" pitchFamily="34" charset="0"/>
              </a:rPr>
              <a:t>11</a:t>
            </a:fld>
            <a:endParaRPr lang="tr-TR" dirty="0">
              <a:latin typeface="Calibri" panose="020F0502020204030204" pitchFamily="34" charset="0"/>
            </a:endParaRPr>
          </a:p>
        </p:txBody>
      </p:sp>
    </p:spTree>
    <p:extLst>
      <p:ext uri="{BB962C8B-B14F-4D97-AF65-F5344CB8AC3E}">
        <p14:creationId xmlns:p14="http://schemas.microsoft.com/office/powerpoint/2010/main" val="3867236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latin typeface="Calibri" panose="020F0502020204030204" pitchFamily="34" charset="0"/>
            </a:endParaRPr>
          </a:p>
        </p:txBody>
      </p:sp>
      <p:sp>
        <p:nvSpPr>
          <p:cNvPr id="4" name="Slayt Numarası Yer Tutucusu 3"/>
          <p:cNvSpPr>
            <a:spLocks noGrp="1"/>
          </p:cNvSpPr>
          <p:nvPr>
            <p:ph type="sldNum" sz="quarter" idx="10"/>
          </p:nvPr>
        </p:nvSpPr>
        <p:spPr/>
        <p:txBody>
          <a:bodyPr rtlCol="0"/>
          <a:lstStyle/>
          <a:p>
            <a:pPr rtl="0"/>
            <a:fld id="{BF105DB2-FD3E-441D-8B7E-7AE83ECE27B3}" type="slidenum">
              <a:rPr lang="tr-TR" smtClean="0">
                <a:latin typeface="Calibri" panose="020F0502020204030204" pitchFamily="34" charset="0"/>
              </a:rPr>
              <a:t>12</a:t>
            </a:fld>
            <a:endParaRPr lang="tr-TR" dirty="0">
              <a:latin typeface="Calibri" panose="020F0502020204030204" pitchFamily="34" charset="0"/>
            </a:endParaRPr>
          </a:p>
        </p:txBody>
      </p:sp>
    </p:spTree>
    <p:extLst>
      <p:ext uri="{BB962C8B-B14F-4D97-AF65-F5344CB8AC3E}">
        <p14:creationId xmlns:p14="http://schemas.microsoft.com/office/powerpoint/2010/main" val="1491148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r>
              <a:rPr lang="tr-TR" dirty="0" smtClean="0">
                <a:latin typeface="Calibri" panose="020F0502020204030204" pitchFamily="34" charset="0"/>
              </a:rPr>
              <a:t>Türkiye’deki Suriyeli çocukların eğitim süreci,</a:t>
            </a:r>
            <a:r>
              <a:rPr lang="tr-TR" baseline="0" dirty="0" smtClean="0">
                <a:latin typeface="Calibri" panose="020F0502020204030204" pitchFamily="34" charset="0"/>
              </a:rPr>
              <a:t> </a:t>
            </a:r>
            <a:r>
              <a:rPr lang="tr-TR" dirty="0" smtClean="0">
                <a:latin typeface="Calibri" panose="020F0502020204030204" pitchFamily="34" charset="0"/>
              </a:rPr>
              <a:t>zor koşullarda hayatlarını devam ettiren birkaç neslin geleceğini doğrudan şekillendirecek bir süreçtir.</a:t>
            </a:r>
            <a:endParaRPr lang="tr-TR" dirty="0">
              <a:latin typeface="Calibri" panose="020F0502020204030204" pitchFamily="34" charset="0"/>
            </a:endParaRPr>
          </a:p>
        </p:txBody>
      </p:sp>
      <p:sp>
        <p:nvSpPr>
          <p:cNvPr id="4" name="Slayt Numarası Yer Tutucusu 3"/>
          <p:cNvSpPr>
            <a:spLocks noGrp="1"/>
          </p:cNvSpPr>
          <p:nvPr>
            <p:ph type="sldNum" sz="quarter" idx="10"/>
          </p:nvPr>
        </p:nvSpPr>
        <p:spPr/>
        <p:txBody>
          <a:bodyPr rtlCol="0"/>
          <a:lstStyle/>
          <a:p>
            <a:fld id="{BF105DB2-FD3E-441D-8B7E-7AE83ECE27B3}" type="slidenum">
              <a:rPr lang="tr-TR" smtClean="0">
                <a:solidFill>
                  <a:prstClr val="black"/>
                </a:solidFill>
              </a:rPr>
              <a:pPr/>
              <a:t>13</a:t>
            </a:fld>
            <a:endParaRPr lang="tr-TR" dirty="0">
              <a:solidFill>
                <a:prstClr val="black"/>
              </a:solidFill>
            </a:endParaRPr>
          </a:p>
        </p:txBody>
      </p:sp>
    </p:spTree>
    <p:extLst>
      <p:ext uri="{BB962C8B-B14F-4D97-AF65-F5344CB8AC3E}">
        <p14:creationId xmlns:p14="http://schemas.microsoft.com/office/powerpoint/2010/main" val="3972530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latin typeface="Calibri" panose="020F0502020204030204" pitchFamily="34" charset="0"/>
            </a:endParaRPr>
          </a:p>
        </p:txBody>
      </p:sp>
      <p:sp>
        <p:nvSpPr>
          <p:cNvPr id="4" name="Slayt Numarası Yer Tutucusu 3"/>
          <p:cNvSpPr>
            <a:spLocks noGrp="1"/>
          </p:cNvSpPr>
          <p:nvPr>
            <p:ph type="sldNum" sz="quarter" idx="10"/>
          </p:nvPr>
        </p:nvSpPr>
        <p:spPr/>
        <p:txBody>
          <a:bodyPr rtlCol="0"/>
          <a:lstStyle/>
          <a:p>
            <a:pPr rtl="0"/>
            <a:fld id="{BF105DB2-FD3E-441D-8B7E-7AE83ECE27B3}" type="slidenum">
              <a:rPr lang="tr-TR" smtClean="0">
                <a:latin typeface="Calibri" panose="020F0502020204030204" pitchFamily="34" charset="0"/>
              </a:rPr>
              <a:t>14</a:t>
            </a:fld>
            <a:endParaRPr lang="tr-TR" dirty="0">
              <a:latin typeface="Calibri" panose="020F0502020204030204" pitchFamily="34" charset="0"/>
            </a:endParaRPr>
          </a:p>
        </p:txBody>
      </p:sp>
    </p:spTree>
    <p:extLst>
      <p:ext uri="{BB962C8B-B14F-4D97-AF65-F5344CB8AC3E}">
        <p14:creationId xmlns:p14="http://schemas.microsoft.com/office/powerpoint/2010/main" val="4193469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latin typeface="Calibri" panose="020F0502020204030204" pitchFamily="34" charset="0"/>
            </a:endParaRPr>
          </a:p>
        </p:txBody>
      </p:sp>
      <p:sp>
        <p:nvSpPr>
          <p:cNvPr id="4" name="Slayt Numarası Yer Tutucusu 3"/>
          <p:cNvSpPr>
            <a:spLocks noGrp="1"/>
          </p:cNvSpPr>
          <p:nvPr>
            <p:ph type="sldNum" sz="quarter" idx="10"/>
          </p:nvPr>
        </p:nvSpPr>
        <p:spPr/>
        <p:txBody>
          <a:bodyPr rtlCol="0"/>
          <a:lstStyle/>
          <a:p>
            <a:pPr rtl="0"/>
            <a:fld id="{BF105DB2-FD3E-441D-8B7E-7AE83ECE27B3}" type="slidenum">
              <a:rPr lang="tr-TR" smtClean="0">
                <a:latin typeface="Calibri" panose="020F0502020204030204" pitchFamily="34" charset="0"/>
              </a:rPr>
              <a:t>15</a:t>
            </a:fld>
            <a:endParaRPr lang="tr-TR" dirty="0">
              <a:latin typeface="Calibri" panose="020F0502020204030204" pitchFamily="34" charset="0"/>
            </a:endParaRPr>
          </a:p>
        </p:txBody>
      </p:sp>
    </p:spTree>
    <p:extLst>
      <p:ext uri="{BB962C8B-B14F-4D97-AF65-F5344CB8AC3E}">
        <p14:creationId xmlns:p14="http://schemas.microsoft.com/office/powerpoint/2010/main" val="3688760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latin typeface="Calibri" panose="020F0502020204030204" pitchFamily="34" charset="0"/>
            </a:endParaRPr>
          </a:p>
        </p:txBody>
      </p:sp>
      <p:sp>
        <p:nvSpPr>
          <p:cNvPr id="4" name="Slayt Numarası Yer Tutucusu 3"/>
          <p:cNvSpPr>
            <a:spLocks noGrp="1"/>
          </p:cNvSpPr>
          <p:nvPr>
            <p:ph type="sldNum" sz="quarter" idx="10"/>
          </p:nvPr>
        </p:nvSpPr>
        <p:spPr/>
        <p:txBody>
          <a:bodyPr rtlCol="0"/>
          <a:lstStyle/>
          <a:p>
            <a:pPr rtl="0"/>
            <a:fld id="{BF105DB2-FD3E-441D-8B7E-7AE83ECE27B3}" type="slidenum">
              <a:rPr lang="tr-TR" smtClean="0">
                <a:latin typeface="Calibri" panose="020F0502020204030204" pitchFamily="34" charset="0"/>
              </a:rPr>
              <a:t>16</a:t>
            </a:fld>
            <a:endParaRPr lang="tr-TR" dirty="0">
              <a:latin typeface="Calibri" panose="020F0502020204030204" pitchFamily="34" charset="0"/>
            </a:endParaRPr>
          </a:p>
        </p:txBody>
      </p:sp>
    </p:spTree>
    <p:extLst>
      <p:ext uri="{BB962C8B-B14F-4D97-AF65-F5344CB8AC3E}">
        <p14:creationId xmlns:p14="http://schemas.microsoft.com/office/powerpoint/2010/main" val="1381083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latin typeface="Calibri" panose="020F0502020204030204" pitchFamily="34" charset="0"/>
            </a:endParaRPr>
          </a:p>
        </p:txBody>
      </p:sp>
      <p:sp>
        <p:nvSpPr>
          <p:cNvPr id="4" name="Slayt Numarası Yer Tutucusu 3"/>
          <p:cNvSpPr>
            <a:spLocks noGrp="1"/>
          </p:cNvSpPr>
          <p:nvPr>
            <p:ph type="sldNum" sz="quarter" idx="10"/>
          </p:nvPr>
        </p:nvSpPr>
        <p:spPr/>
        <p:txBody>
          <a:bodyPr rtlCol="0"/>
          <a:lstStyle/>
          <a:p>
            <a:pPr rtl="0"/>
            <a:fld id="{BF105DB2-FD3E-441D-8B7E-7AE83ECE27B3}" type="slidenum">
              <a:rPr lang="tr-TR" smtClean="0">
                <a:latin typeface="Calibri" panose="020F0502020204030204" pitchFamily="34" charset="0"/>
              </a:rPr>
              <a:t>17</a:t>
            </a:fld>
            <a:endParaRPr lang="tr-TR" dirty="0">
              <a:latin typeface="Calibri" panose="020F0502020204030204" pitchFamily="34" charset="0"/>
            </a:endParaRPr>
          </a:p>
        </p:txBody>
      </p:sp>
    </p:spTree>
    <p:extLst>
      <p:ext uri="{BB962C8B-B14F-4D97-AF65-F5344CB8AC3E}">
        <p14:creationId xmlns:p14="http://schemas.microsoft.com/office/powerpoint/2010/main" val="1169345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latin typeface="Calibri" panose="020F0502020204030204" pitchFamily="34" charset="0"/>
            </a:endParaRPr>
          </a:p>
        </p:txBody>
      </p:sp>
      <p:sp>
        <p:nvSpPr>
          <p:cNvPr id="4" name="Slayt Numarası Yer Tutucusu 3"/>
          <p:cNvSpPr>
            <a:spLocks noGrp="1"/>
          </p:cNvSpPr>
          <p:nvPr>
            <p:ph type="sldNum" sz="quarter" idx="10"/>
          </p:nvPr>
        </p:nvSpPr>
        <p:spPr/>
        <p:txBody>
          <a:bodyPr rtlCol="0"/>
          <a:lstStyle/>
          <a:p>
            <a:pPr rtl="0"/>
            <a:fld id="{BF105DB2-FD3E-441D-8B7E-7AE83ECE27B3}" type="slidenum">
              <a:rPr lang="tr-TR" smtClean="0">
                <a:latin typeface="Calibri" panose="020F0502020204030204" pitchFamily="34" charset="0"/>
              </a:rPr>
              <a:t>18</a:t>
            </a:fld>
            <a:endParaRPr lang="tr-TR" dirty="0">
              <a:latin typeface="Calibri" panose="020F0502020204030204" pitchFamily="34" charset="0"/>
            </a:endParaRPr>
          </a:p>
        </p:txBody>
      </p:sp>
    </p:spTree>
    <p:extLst>
      <p:ext uri="{BB962C8B-B14F-4D97-AF65-F5344CB8AC3E}">
        <p14:creationId xmlns:p14="http://schemas.microsoft.com/office/powerpoint/2010/main" val="413956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latin typeface="Calibri" panose="020F0502020204030204" pitchFamily="34" charset="0"/>
            </a:endParaRPr>
          </a:p>
        </p:txBody>
      </p:sp>
      <p:sp>
        <p:nvSpPr>
          <p:cNvPr id="4" name="Slayt Numarası Yer Tutucusu 3"/>
          <p:cNvSpPr>
            <a:spLocks noGrp="1"/>
          </p:cNvSpPr>
          <p:nvPr>
            <p:ph type="sldNum" sz="quarter" idx="10"/>
          </p:nvPr>
        </p:nvSpPr>
        <p:spPr/>
        <p:txBody>
          <a:bodyPr rtlCol="0"/>
          <a:lstStyle/>
          <a:p>
            <a:pPr rtl="0"/>
            <a:fld id="{BF105DB2-FD3E-441D-8B7E-7AE83ECE27B3}" type="slidenum">
              <a:rPr lang="tr-TR" smtClean="0">
                <a:latin typeface="Calibri" panose="020F0502020204030204" pitchFamily="34" charset="0"/>
              </a:rPr>
              <a:t>2</a:t>
            </a:fld>
            <a:endParaRPr lang="tr-TR" dirty="0">
              <a:latin typeface="Calibri" panose="020F0502020204030204" pitchFamily="34" charset="0"/>
            </a:endParaRPr>
          </a:p>
        </p:txBody>
      </p:sp>
    </p:spTree>
    <p:extLst>
      <p:ext uri="{BB962C8B-B14F-4D97-AF65-F5344CB8AC3E}">
        <p14:creationId xmlns:p14="http://schemas.microsoft.com/office/powerpoint/2010/main" val="272560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latin typeface="Calibri" panose="020F0502020204030204" pitchFamily="34" charset="0"/>
            </a:endParaRPr>
          </a:p>
        </p:txBody>
      </p:sp>
      <p:sp>
        <p:nvSpPr>
          <p:cNvPr id="4" name="Slayt Numarası Yer Tutucusu 3"/>
          <p:cNvSpPr>
            <a:spLocks noGrp="1"/>
          </p:cNvSpPr>
          <p:nvPr>
            <p:ph type="sldNum" sz="quarter" idx="10"/>
          </p:nvPr>
        </p:nvSpPr>
        <p:spPr/>
        <p:txBody>
          <a:bodyPr rtlCol="0"/>
          <a:lstStyle/>
          <a:p>
            <a:pPr rtl="0"/>
            <a:fld id="{BF105DB2-FD3E-441D-8B7E-7AE83ECE27B3}" type="slidenum">
              <a:rPr lang="tr-TR" smtClean="0">
                <a:latin typeface="Calibri" panose="020F0502020204030204" pitchFamily="34" charset="0"/>
              </a:rPr>
              <a:t>3</a:t>
            </a:fld>
            <a:endParaRPr lang="tr-TR" dirty="0">
              <a:latin typeface="Calibri" panose="020F0502020204030204" pitchFamily="34" charset="0"/>
            </a:endParaRPr>
          </a:p>
        </p:txBody>
      </p:sp>
    </p:spTree>
    <p:extLst>
      <p:ext uri="{BB962C8B-B14F-4D97-AF65-F5344CB8AC3E}">
        <p14:creationId xmlns:p14="http://schemas.microsoft.com/office/powerpoint/2010/main" val="3546443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latin typeface="Calibri" panose="020F0502020204030204" pitchFamily="34" charset="0"/>
            </a:endParaRPr>
          </a:p>
        </p:txBody>
      </p:sp>
      <p:sp>
        <p:nvSpPr>
          <p:cNvPr id="4" name="Slayt Numarası Yer Tutucusu 3"/>
          <p:cNvSpPr>
            <a:spLocks noGrp="1"/>
          </p:cNvSpPr>
          <p:nvPr>
            <p:ph type="sldNum" sz="quarter" idx="10"/>
          </p:nvPr>
        </p:nvSpPr>
        <p:spPr/>
        <p:txBody>
          <a:bodyPr rtlCol="0"/>
          <a:lstStyle/>
          <a:p>
            <a:pPr rtl="0"/>
            <a:fld id="{BF105DB2-FD3E-441D-8B7E-7AE83ECE27B3}" type="slidenum">
              <a:rPr lang="tr-TR" smtClean="0">
                <a:latin typeface="Calibri" panose="020F0502020204030204" pitchFamily="34" charset="0"/>
              </a:rPr>
              <a:t>4</a:t>
            </a:fld>
            <a:endParaRPr lang="tr-TR" dirty="0">
              <a:latin typeface="Calibri" panose="020F0502020204030204" pitchFamily="34" charset="0"/>
            </a:endParaRPr>
          </a:p>
        </p:txBody>
      </p:sp>
    </p:spTree>
    <p:extLst>
      <p:ext uri="{BB962C8B-B14F-4D97-AF65-F5344CB8AC3E}">
        <p14:creationId xmlns:p14="http://schemas.microsoft.com/office/powerpoint/2010/main" val="2919174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latin typeface="Calibri" panose="020F0502020204030204" pitchFamily="34" charset="0"/>
            </a:endParaRPr>
          </a:p>
        </p:txBody>
      </p:sp>
      <p:sp>
        <p:nvSpPr>
          <p:cNvPr id="4" name="Slayt Numarası Yer Tutucusu 3"/>
          <p:cNvSpPr>
            <a:spLocks noGrp="1"/>
          </p:cNvSpPr>
          <p:nvPr>
            <p:ph type="sldNum" sz="quarter" idx="10"/>
          </p:nvPr>
        </p:nvSpPr>
        <p:spPr/>
        <p:txBody>
          <a:bodyPr rtlCol="0"/>
          <a:lstStyle/>
          <a:p>
            <a:pPr rtl="0"/>
            <a:fld id="{BF105DB2-FD3E-441D-8B7E-7AE83ECE27B3}" type="slidenum">
              <a:rPr lang="tr-TR" smtClean="0">
                <a:latin typeface="Calibri" panose="020F0502020204030204" pitchFamily="34" charset="0"/>
              </a:rPr>
              <a:t>6</a:t>
            </a:fld>
            <a:endParaRPr lang="tr-TR" dirty="0">
              <a:latin typeface="Calibri" panose="020F0502020204030204" pitchFamily="34" charset="0"/>
            </a:endParaRPr>
          </a:p>
        </p:txBody>
      </p:sp>
    </p:spTree>
    <p:extLst>
      <p:ext uri="{BB962C8B-B14F-4D97-AF65-F5344CB8AC3E}">
        <p14:creationId xmlns:p14="http://schemas.microsoft.com/office/powerpoint/2010/main" val="2400445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latin typeface="Calibri" panose="020F0502020204030204" pitchFamily="34" charset="0"/>
            </a:endParaRPr>
          </a:p>
        </p:txBody>
      </p:sp>
      <p:sp>
        <p:nvSpPr>
          <p:cNvPr id="4" name="Slayt Numarası Yer Tutucusu 3"/>
          <p:cNvSpPr>
            <a:spLocks noGrp="1"/>
          </p:cNvSpPr>
          <p:nvPr>
            <p:ph type="sldNum" sz="quarter" idx="10"/>
          </p:nvPr>
        </p:nvSpPr>
        <p:spPr/>
        <p:txBody>
          <a:bodyPr rtlCol="0"/>
          <a:lstStyle/>
          <a:p>
            <a:pPr rtl="0"/>
            <a:fld id="{BF105DB2-FD3E-441D-8B7E-7AE83ECE27B3}" type="slidenum">
              <a:rPr lang="tr-TR" smtClean="0">
                <a:latin typeface="Calibri" panose="020F0502020204030204" pitchFamily="34" charset="0"/>
              </a:rPr>
              <a:t>7</a:t>
            </a:fld>
            <a:endParaRPr lang="tr-TR" dirty="0">
              <a:latin typeface="Calibri" panose="020F0502020204030204" pitchFamily="34" charset="0"/>
            </a:endParaRPr>
          </a:p>
        </p:txBody>
      </p:sp>
    </p:spTree>
    <p:extLst>
      <p:ext uri="{BB962C8B-B14F-4D97-AF65-F5344CB8AC3E}">
        <p14:creationId xmlns:p14="http://schemas.microsoft.com/office/powerpoint/2010/main" val="220683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latin typeface="Calibri" panose="020F0502020204030204" pitchFamily="34" charset="0"/>
            </a:endParaRPr>
          </a:p>
        </p:txBody>
      </p:sp>
      <p:sp>
        <p:nvSpPr>
          <p:cNvPr id="4" name="Slayt Numarası Yer Tutucusu 3"/>
          <p:cNvSpPr>
            <a:spLocks noGrp="1"/>
          </p:cNvSpPr>
          <p:nvPr>
            <p:ph type="sldNum" sz="quarter" idx="10"/>
          </p:nvPr>
        </p:nvSpPr>
        <p:spPr/>
        <p:txBody>
          <a:bodyPr rtlCol="0"/>
          <a:lstStyle/>
          <a:p>
            <a:pPr rtl="0"/>
            <a:fld id="{BF105DB2-FD3E-441D-8B7E-7AE83ECE27B3}" type="slidenum">
              <a:rPr lang="tr-TR" smtClean="0">
                <a:latin typeface="Calibri" panose="020F0502020204030204" pitchFamily="34" charset="0"/>
              </a:rPr>
              <a:t>8</a:t>
            </a:fld>
            <a:endParaRPr lang="tr-TR" dirty="0">
              <a:latin typeface="Calibri" panose="020F0502020204030204" pitchFamily="34" charset="0"/>
            </a:endParaRPr>
          </a:p>
        </p:txBody>
      </p:sp>
    </p:spTree>
    <p:extLst>
      <p:ext uri="{BB962C8B-B14F-4D97-AF65-F5344CB8AC3E}">
        <p14:creationId xmlns:p14="http://schemas.microsoft.com/office/powerpoint/2010/main" val="2125527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latin typeface="Calibri" panose="020F0502020204030204" pitchFamily="34" charset="0"/>
            </a:endParaRPr>
          </a:p>
        </p:txBody>
      </p:sp>
      <p:sp>
        <p:nvSpPr>
          <p:cNvPr id="4" name="Slayt Numarası Yer Tutucusu 3"/>
          <p:cNvSpPr>
            <a:spLocks noGrp="1"/>
          </p:cNvSpPr>
          <p:nvPr>
            <p:ph type="sldNum" sz="quarter" idx="10"/>
          </p:nvPr>
        </p:nvSpPr>
        <p:spPr/>
        <p:txBody>
          <a:bodyPr rtlCol="0"/>
          <a:lstStyle/>
          <a:p>
            <a:pPr rtl="0"/>
            <a:fld id="{BF105DB2-FD3E-441D-8B7E-7AE83ECE27B3}" type="slidenum">
              <a:rPr lang="tr-TR" smtClean="0">
                <a:latin typeface="Calibri" panose="020F0502020204030204" pitchFamily="34" charset="0"/>
              </a:rPr>
              <a:t>9</a:t>
            </a:fld>
            <a:endParaRPr lang="tr-TR" dirty="0">
              <a:latin typeface="Calibri" panose="020F0502020204030204" pitchFamily="34" charset="0"/>
            </a:endParaRPr>
          </a:p>
        </p:txBody>
      </p:sp>
    </p:spTree>
    <p:extLst>
      <p:ext uri="{BB962C8B-B14F-4D97-AF65-F5344CB8AC3E}">
        <p14:creationId xmlns:p14="http://schemas.microsoft.com/office/powerpoint/2010/main" val="2603518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latin typeface="Calibri" panose="020F0502020204030204" pitchFamily="34" charset="0"/>
            </a:endParaRPr>
          </a:p>
        </p:txBody>
      </p:sp>
      <p:sp>
        <p:nvSpPr>
          <p:cNvPr id="4" name="Slayt Numarası Yer Tutucusu 3"/>
          <p:cNvSpPr>
            <a:spLocks noGrp="1"/>
          </p:cNvSpPr>
          <p:nvPr>
            <p:ph type="sldNum" sz="quarter" idx="10"/>
          </p:nvPr>
        </p:nvSpPr>
        <p:spPr/>
        <p:txBody>
          <a:bodyPr rtlCol="0"/>
          <a:lstStyle/>
          <a:p>
            <a:pPr rtl="0"/>
            <a:fld id="{BF105DB2-FD3E-441D-8B7E-7AE83ECE27B3}" type="slidenum">
              <a:rPr lang="tr-TR" smtClean="0">
                <a:latin typeface="Calibri" panose="020F0502020204030204" pitchFamily="34" charset="0"/>
              </a:rPr>
              <a:t>10</a:t>
            </a:fld>
            <a:endParaRPr lang="tr-TR" dirty="0">
              <a:latin typeface="Calibri" panose="020F0502020204030204" pitchFamily="34" charset="0"/>
            </a:endParaRPr>
          </a:p>
        </p:txBody>
      </p:sp>
    </p:spTree>
    <p:extLst>
      <p:ext uri="{BB962C8B-B14F-4D97-AF65-F5344CB8AC3E}">
        <p14:creationId xmlns:p14="http://schemas.microsoft.com/office/powerpoint/2010/main" val="62920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10055781"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099764" y="4455620"/>
            <a:ext cx="10055781"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07C3321-43C7-43BE-959C-BA459F0CFFB4}" type="datetime1">
              <a:rPr lang="tr-TR" smtClean="0"/>
              <a:t>8.12.2019</a:t>
            </a:fld>
            <a:endParaRPr lang="tr-TR" dirty="0"/>
          </a:p>
        </p:txBody>
      </p:sp>
      <p:sp>
        <p:nvSpPr>
          <p:cNvPr id="5" name="Footer Placeholder 4"/>
          <p:cNvSpPr>
            <a:spLocks noGrp="1"/>
          </p:cNvSpPr>
          <p:nvPr>
            <p:ph type="ftr" sz="quarter" idx="11"/>
          </p:nvPr>
        </p:nvSpPr>
        <p:spPr/>
        <p:txBody>
          <a:bodyPr/>
          <a:lstStyle/>
          <a:p>
            <a:r>
              <a:rPr lang="tr-TR" smtClean="0"/>
              <a:t>Alt bilgi ekleme</a:t>
            </a:r>
            <a:endParaRPr lang="tr-TR" dirty="0"/>
          </a:p>
        </p:txBody>
      </p:sp>
      <p:sp>
        <p:nvSpPr>
          <p:cNvPr id="6" name="Slide Number Placeholder 5"/>
          <p:cNvSpPr>
            <a:spLocks noGrp="1"/>
          </p:cNvSpPr>
          <p:nvPr>
            <p:ph type="sldNum" sz="quarter" idx="12"/>
          </p:nvPr>
        </p:nvSpPr>
        <p:spPr/>
        <p:txBody>
          <a:bodyPr/>
          <a:lstStyle/>
          <a:p>
            <a:fld id="{DF28FB93-0A08-4E7D-8E63-9EFA29F1E093}" type="slidenum">
              <a:rPr lang="tr-TR" smtClean="0"/>
              <a:pPr/>
              <a:t>‹#›</a:t>
            </a:fld>
            <a:endParaRPr lang="tr-TR"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07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069DE2E-C3EC-409E-8A8D-35DE56F29792}" type="datetime1">
              <a:rPr lang="tr-TR" smtClean="0"/>
              <a:t>8.12.2019</a:t>
            </a:fld>
            <a:endParaRPr lang="tr-TR" dirty="0"/>
          </a:p>
        </p:txBody>
      </p:sp>
      <p:sp>
        <p:nvSpPr>
          <p:cNvPr id="5" name="Footer Placeholder 4"/>
          <p:cNvSpPr>
            <a:spLocks noGrp="1"/>
          </p:cNvSpPr>
          <p:nvPr>
            <p:ph type="ftr" sz="quarter" idx="11"/>
          </p:nvPr>
        </p:nvSpPr>
        <p:spPr/>
        <p:txBody>
          <a:bodyPr/>
          <a:lstStyle/>
          <a:p>
            <a:r>
              <a:rPr lang="tr-TR" smtClean="0"/>
              <a:t>Alt bilgi ekleme</a:t>
            </a:r>
            <a:endParaRPr lang="tr-TR" dirty="0"/>
          </a:p>
        </p:txBody>
      </p:sp>
      <p:sp>
        <p:nvSpPr>
          <p:cNvPr id="6" name="Slide Number Placeholder 5"/>
          <p:cNvSpPr>
            <a:spLocks noGrp="1"/>
          </p:cNvSpPr>
          <p:nvPr>
            <p:ph type="sldNum" sz="quarter" idx="12"/>
          </p:nvPr>
        </p:nvSpPr>
        <p:spPr/>
        <p:txBody>
          <a:bodyPr/>
          <a:lstStyle/>
          <a:p>
            <a:fld id="{DF28FB93-0A08-4E7D-8E63-9EFA29F1E093}" type="slidenum">
              <a:rPr lang="tr-TR" smtClean="0"/>
              <a:pPr/>
              <a:t>‹#›</a:t>
            </a:fld>
            <a:endParaRPr lang="tr-TR" dirty="0"/>
          </a:p>
        </p:txBody>
      </p:sp>
    </p:spTree>
    <p:extLst>
      <p:ext uri="{BB962C8B-B14F-4D97-AF65-F5344CB8AC3E}">
        <p14:creationId xmlns:p14="http://schemas.microsoft.com/office/powerpoint/2010/main" val="538610820"/>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4779"/>
            <a:ext cx="2628215"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7982" y="414778"/>
            <a:ext cx="7732286"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F2B9BC2-C470-41A0-B500-D4F57EE259EE}" type="datetime1">
              <a:rPr lang="tr-TR" smtClean="0"/>
              <a:t>8.12.2019</a:t>
            </a:fld>
            <a:endParaRPr lang="tr-TR" dirty="0"/>
          </a:p>
        </p:txBody>
      </p:sp>
      <p:sp>
        <p:nvSpPr>
          <p:cNvPr id="5" name="Footer Placeholder 4"/>
          <p:cNvSpPr>
            <a:spLocks noGrp="1"/>
          </p:cNvSpPr>
          <p:nvPr>
            <p:ph type="ftr" sz="quarter" idx="11"/>
          </p:nvPr>
        </p:nvSpPr>
        <p:spPr/>
        <p:txBody>
          <a:bodyPr/>
          <a:lstStyle/>
          <a:p>
            <a:r>
              <a:rPr lang="tr-TR" smtClean="0"/>
              <a:t>Alt bilgi ekleme</a:t>
            </a:r>
            <a:endParaRPr lang="tr-TR" dirty="0"/>
          </a:p>
        </p:txBody>
      </p:sp>
      <p:sp>
        <p:nvSpPr>
          <p:cNvPr id="6" name="Slide Number Placeholder 5"/>
          <p:cNvSpPr>
            <a:spLocks noGrp="1"/>
          </p:cNvSpPr>
          <p:nvPr>
            <p:ph type="sldNum" sz="quarter" idx="12"/>
          </p:nvPr>
        </p:nvSpPr>
        <p:spPr/>
        <p:txBody>
          <a:bodyPr/>
          <a:lstStyle/>
          <a:p>
            <a:fld id="{DF28FB93-0A08-4E7D-8E63-9EFA29F1E093}" type="slidenum">
              <a:rPr lang="tr-TR" smtClean="0"/>
              <a:pPr/>
              <a:t>‹#›</a:t>
            </a:fld>
            <a:endParaRPr lang="tr-TR" dirty="0"/>
          </a:p>
        </p:txBody>
      </p:sp>
    </p:spTree>
    <p:extLst>
      <p:ext uri="{BB962C8B-B14F-4D97-AF65-F5344CB8AC3E}">
        <p14:creationId xmlns:p14="http://schemas.microsoft.com/office/powerpoint/2010/main" val="182346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aşlık ve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rtlCol="0">
            <a:normAutofit/>
          </a:bodyPr>
          <a:lstStyle>
            <a:lvl1pPr algn="l">
              <a:defRPr sz="3200">
                <a:latin typeface="Calibri" panose="020F0502020204030204" pitchFamily="34" charset="0"/>
              </a:defRPr>
            </a:lvl1pPr>
          </a:lstStyle>
          <a:p>
            <a:pPr rtl="0"/>
            <a:r>
              <a:rPr lang="tr-TR"/>
              <a:t>Asıl başlık stilini düzenlemek için tıklayın</a:t>
            </a:r>
            <a:endParaRPr lang="tr-TR" dirty="0"/>
          </a:p>
        </p:txBody>
      </p:sp>
      <p:sp>
        <p:nvSpPr>
          <p:cNvPr id="3" name="İçerik Yer Tutucusu 2"/>
          <p:cNvSpPr>
            <a:spLocks noGrp="1"/>
          </p:cNvSpPr>
          <p:nvPr>
            <p:ph idx="1" hasCustomPrompt="1"/>
          </p:nvPr>
        </p:nvSpPr>
        <p:spPr/>
        <p:txBody>
          <a:bodyPr rtlCol="0"/>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Alt Bilgi Yer Tutucusu 4"/>
          <p:cNvSpPr>
            <a:spLocks noGrp="1"/>
          </p:cNvSpPr>
          <p:nvPr>
            <p:ph type="ftr" sz="quarter" idx="11"/>
          </p:nvPr>
        </p:nvSpPr>
        <p:spPr/>
        <p:txBody>
          <a:bodyPr rtlCol="0"/>
          <a:lstStyle>
            <a:lvl1pPr>
              <a:defRPr>
                <a:latin typeface="Calibri" panose="020F0502020204030204" pitchFamily="34" charset="0"/>
              </a:defRPr>
            </a:lvl1pPr>
          </a:lstStyle>
          <a:p>
            <a:r>
              <a:rPr lang="tr-TR"/>
              <a:t>Alt bilgi ekleme</a:t>
            </a:r>
            <a:endParaRPr lang="tr-TR" dirty="0"/>
          </a:p>
        </p:txBody>
      </p:sp>
      <p:sp>
        <p:nvSpPr>
          <p:cNvPr id="4" name="Tarih Yer Tutucusu 3"/>
          <p:cNvSpPr>
            <a:spLocks noGrp="1"/>
          </p:cNvSpPr>
          <p:nvPr>
            <p:ph type="dt" sz="half" idx="10"/>
          </p:nvPr>
        </p:nvSpPr>
        <p:spPr/>
        <p:txBody>
          <a:bodyPr rtlCol="0"/>
          <a:lstStyle>
            <a:lvl1pPr>
              <a:defRPr>
                <a:latin typeface="Calibri" panose="020F0502020204030204" pitchFamily="34" charset="0"/>
              </a:defRPr>
            </a:lvl1pPr>
          </a:lstStyle>
          <a:p>
            <a:fld id="{8790626F-F110-4C45-94EF-DEF59884EA08}" type="datetime1">
              <a:rPr lang="tr-TR" smtClean="0"/>
              <a:t>8.12.2019</a:t>
            </a:fld>
            <a:endParaRPr lang="tr-TR" dirty="0"/>
          </a:p>
        </p:txBody>
      </p:sp>
      <p:sp>
        <p:nvSpPr>
          <p:cNvPr id="6" name="Slayt Numarası Yer Tutucusu 5"/>
          <p:cNvSpPr>
            <a:spLocks noGrp="1"/>
          </p:cNvSpPr>
          <p:nvPr>
            <p:ph type="sldNum" sz="quarter" idx="12"/>
          </p:nvPr>
        </p:nvSpPr>
        <p:spPr/>
        <p:txBody>
          <a:bodyPr rtlCol="0"/>
          <a:lstStyle>
            <a:lvl1pPr>
              <a:defRPr>
                <a:latin typeface="Calibri" panose="020F0502020204030204" pitchFamily="34" charset="0"/>
              </a:defRPr>
            </a:lvl1pPr>
          </a:lstStyle>
          <a:p>
            <a:fld id="{DF28FB93-0A08-4E7D-8E63-9EFA29F1E093}" type="slidenum">
              <a:rPr lang="tr-TR" smtClean="0"/>
              <a:pPr/>
              <a:t>‹#›</a:t>
            </a:fld>
            <a:endParaRPr lang="tr-TR" dirty="0"/>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67CAD89-8B0E-45C4-945D-94EBE2211CA2}" type="datetime1">
              <a:rPr lang="tr-TR" smtClean="0"/>
              <a:t>8.12.2019</a:t>
            </a:fld>
            <a:endParaRPr lang="tr-TR" dirty="0"/>
          </a:p>
        </p:txBody>
      </p:sp>
      <p:sp>
        <p:nvSpPr>
          <p:cNvPr id="5" name="Footer Placeholder 4"/>
          <p:cNvSpPr>
            <a:spLocks noGrp="1"/>
          </p:cNvSpPr>
          <p:nvPr>
            <p:ph type="ftr" sz="quarter" idx="11"/>
          </p:nvPr>
        </p:nvSpPr>
        <p:spPr/>
        <p:txBody>
          <a:bodyPr/>
          <a:lstStyle/>
          <a:p>
            <a:r>
              <a:rPr lang="tr-TR" smtClean="0"/>
              <a:t>Alt bilgi ekleme</a:t>
            </a:r>
            <a:endParaRPr lang="tr-TR" dirty="0"/>
          </a:p>
        </p:txBody>
      </p:sp>
      <p:sp>
        <p:nvSpPr>
          <p:cNvPr id="6" name="Slide Number Placeholder 5"/>
          <p:cNvSpPr>
            <a:spLocks noGrp="1"/>
          </p:cNvSpPr>
          <p:nvPr>
            <p:ph type="sldNum" sz="quarter" idx="12"/>
          </p:nvPr>
        </p:nvSpPr>
        <p:spPr/>
        <p:txBody>
          <a:bodyPr/>
          <a:lstStyle/>
          <a:p>
            <a:fld id="{DF28FB93-0A08-4E7D-8E63-9EFA29F1E093}" type="slidenum">
              <a:rPr lang="tr-TR" smtClean="0"/>
              <a:pPr/>
              <a:t>‹#›</a:t>
            </a:fld>
            <a:endParaRPr lang="tr-TR" dirty="0"/>
          </a:p>
        </p:txBody>
      </p:sp>
    </p:spTree>
    <p:extLst>
      <p:ext uri="{BB962C8B-B14F-4D97-AF65-F5344CB8AC3E}">
        <p14:creationId xmlns:p14="http://schemas.microsoft.com/office/powerpoint/2010/main" val="258603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069DE2E-C3EC-409E-8A8D-35DE56F29792}" type="datetime1">
              <a:rPr lang="tr-TR" smtClean="0"/>
              <a:t>8.12.2019</a:t>
            </a:fld>
            <a:endParaRPr lang="tr-TR" dirty="0"/>
          </a:p>
        </p:txBody>
      </p:sp>
      <p:sp>
        <p:nvSpPr>
          <p:cNvPr id="5" name="Footer Placeholder 4"/>
          <p:cNvSpPr>
            <a:spLocks noGrp="1"/>
          </p:cNvSpPr>
          <p:nvPr>
            <p:ph type="ftr" sz="quarter" idx="11"/>
          </p:nvPr>
        </p:nvSpPr>
        <p:spPr/>
        <p:txBody>
          <a:bodyPr/>
          <a:lstStyle/>
          <a:p>
            <a:r>
              <a:rPr lang="tr-TR" smtClean="0"/>
              <a:t>Alt bilgi ekleme</a:t>
            </a:r>
            <a:endParaRPr lang="tr-TR" dirty="0"/>
          </a:p>
        </p:txBody>
      </p:sp>
      <p:sp>
        <p:nvSpPr>
          <p:cNvPr id="6" name="Slide Number Placeholder 5"/>
          <p:cNvSpPr>
            <a:spLocks noGrp="1"/>
          </p:cNvSpPr>
          <p:nvPr>
            <p:ph type="sldNum" sz="quarter" idx="12"/>
          </p:nvPr>
        </p:nvSpPr>
        <p:spPr/>
        <p:txBody>
          <a:bodyPr/>
          <a:lstStyle/>
          <a:p>
            <a:fld id="{DF28FB93-0A08-4E7D-8E63-9EFA29F1E093}" type="slidenum">
              <a:rPr lang="tr-TR" smtClean="0"/>
              <a:pPr/>
              <a:t>‹#›</a:t>
            </a:fld>
            <a:endParaRPr lang="tr-TR"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699397"/>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6993" y="1845734"/>
            <a:ext cx="4936474"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016920B-A3E6-4000-AA84-924C0A77CD48}" type="datetime1">
              <a:rPr lang="tr-TR" smtClean="0"/>
              <a:t>8.12.2019</a:t>
            </a:fld>
            <a:endParaRPr lang="tr-TR" dirty="0"/>
          </a:p>
        </p:txBody>
      </p:sp>
      <p:sp>
        <p:nvSpPr>
          <p:cNvPr id="6" name="Footer Placeholder 5"/>
          <p:cNvSpPr>
            <a:spLocks noGrp="1"/>
          </p:cNvSpPr>
          <p:nvPr>
            <p:ph type="ftr" sz="quarter" idx="11"/>
          </p:nvPr>
        </p:nvSpPr>
        <p:spPr/>
        <p:txBody>
          <a:bodyPr/>
          <a:lstStyle/>
          <a:p>
            <a:r>
              <a:rPr lang="tr-TR" smtClean="0"/>
              <a:t>Alt bilgi ekleme</a:t>
            </a:r>
            <a:endParaRPr lang="tr-TR" dirty="0"/>
          </a:p>
        </p:txBody>
      </p:sp>
      <p:sp>
        <p:nvSpPr>
          <p:cNvPr id="7" name="Slide Number Placeholder 6"/>
          <p:cNvSpPr>
            <a:spLocks noGrp="1"/>
          </p:cNvSpPr>
          <p:nvPr>
            <p:ph type="sldNum" sz="quarter" idx="12"/>
          </p:nvPr>
        </p:nvSpPr>
        <p:spPr/>
        <p:txBody>
          <a:bodyPr/>
          <a:lstStyle/>
          <a:p>
            <a:fld id="{DF28FB93-0A08-4E7D-8E63-9EFA29F1E093}" type="slidenum">
              <a:rPr lang="tr-TR" smtClean="0"/>
              <a:pPr/>
              <a:t>‹#›</a:t>
            </a:fld>
            <a:endParaRPr lang="tr-TR" dirty="0"/>
          </a:p>
        </p:txBody>
      </p:sp>
    </p:spTree>
    <p:extLst>
      <p:ext uri="{BB962C8B-B14F-4D97-AF65-F5344CB8AC3E}">
        <p14:creationId xmlns:p14="http://schemas.microsoft.com/office/powerpoint/2010/main" val="1833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6994" y="2582334"/>
            <a:ext cx="4936474"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6301" y="2582334"/>
            <a:ext cx="4936474"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75B22BA-5571-40DA-835D-AE7240595388}" type="datetime1">
              <a:rPr lang="tr-TR" smtClean="0"/>
              <a:t>8.12.2019</a:t>
            </a:fld>
            <a:endParaRPr lang="tr-TR" dirty="0"/>
          </a:p>
        </p:txBody>
      </p:sp>
      <p:sp>
        <p:nvSpPr>
          <p:cNvPr id="8" name="Footer Placeholder 7"/>
          <p:cNvSpPr>
            <a:spLocks noGrp="1"/>
          </p:cNvSpPr>
          <p:nvPr>
            <p:ph type="ftr" sz="quarter" idx="11"/>
          </p:nvPr>
        </p:nvSpPr>
        <p:spPr/>
        <p:txBody>
          <a:bodyPr/>
          <a:lstStyle/>
          <a:p>
            <a:r>
              <a:rPr lang="tr-TR" smtClean="0"/>
              <a:t>Alt bilgi ekleme</a:t>
            </a:r>
            <a:endParaRPr lang="tr-TR" dirty="0"/>
          </a:p>
        </p:txBody>
      </p:sp>
      <p:sp>
        <p:nvSpPr>
          <p:cNvPr id="9" name="Slide Number Placeholder 8"/>
          <p:cNvSpPr>
            <a:spLocks noGrp="1"/>
          </p:cNvSpPr>
          <p:nvPr>
            <p:ph type="sldNum" sz="quarter" idx="12"/>
          </p:nvPr>
        </p:nvSpPr>
        <p:spPr/>
        <p:txBody>
          <a:bodyPr/>
          <a:lstStyle/>
          <a:p>
            <a:fld id="{DF28FB93-0A08-4E7D-8E63-9EFA29F1E093}" type="slidenum">
              <a:rPr lang="tr-TR" smtClean="0"/>
              <a:pPr/>
              <a:t>‹#›</a:t>
            </a:fld>
            <a:endParaRPr lang="tr-TR" dirty="0"/>
          </a:p>
        </p:txBody>
      </p:sp>
    </p:spTree>
    <p:extLst>
      <p:ext uri="{BB962C8B-B14F-4D97-AF65-F5344CB8AC3E}">
        <p14:creationId xmlns:p14="http://schemas.microsoft.com/office/powerpoint/2010/main" val="96175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795E084-CDCD-43DE-B78A-EB9064CAD70B}" type="datetime1">
              <a:rPr lang="tr-TR" smtClean="0"/>
              <a:t>8.12.2019</a:t>
            </a:fld>
            <a:endParaRPr lang="tr-TR" dirty="0"/>
          </a:p>
        </p:txBody>
      </p:sp>
      <p:sp>
        <p:nvSpPr>
          <p:cNvPr id="4" name="Footer Placeholder 3"/>
          <p:cNvSpPr>
            <a:spLocks noGrp="1"/>
          </p:cNvSpPr>
          <p:nvPr>
            <p:ph type="ftr" sz="quarter" idx="11"/>
          </p:nvPr>
        </p:nvSpPr>
        <p:spPr/>
        <p:txBody>
          <a:bodyPr/>
          <a:lstStyle/>
          <a:p>
            <a:r>
              <a:rPr lang="tr-TR" smtClean="0"/>
              <a:t>Alt bilgi ekleme</a:t>
            </a:r>
            <a:endParaRPr lang="tr-TR" dirty="0"/>
          </a:p>
        </p:txBody>
      </p:sp>
      <p:sp>
        <p:nvSpPr>
          <p:cNvPr id="5" name="Slide Number Placeholder 4"/>
          <p:cNvSpPr>
            <a:spLocks noGrp="1"/>
          </p:cNvSpPr>
          <p:nvPr>
            <p:ph type="sldNum" sz="quarter" idx="12"/>
          </p:nvPr>
        </p:nvSpPr>
        <p:spPr/>
        <p:txBody>
          <a:bodyPr/>
          <a:lstStyle/>
          <a:p>
            <a:fld id="{DF28FB93-0A08-4E7D-8E63-9EFA29F1E093}" type="slidenum">
              <a:rPr lang="tr-TR" smtClean="0"/>
              <a:pPr/>
              <a:t>‹#›</a:t>
            </a:fld>
            <a:endParaRPr lang="tr-TR" dirty="0"/>
          </a:p>
        </p:txBody>
      </p:sp>
    </p:spTree>
    <p:extLst>
      <p:ext uri="{BB962C8B-B14F-4D97-AF65-F5344CB8AC3E}">
        <p14:creationId xmlns:p14="http://schemas.microsoft.com/office/powerpoint/2010/main" val="163886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68E2306-E884-41EB-B402-C86C546E36E9}" type="datetime1">
              <a:rPr lang="tr-TR" smtClean="0"/>
              <a:t>8.12.2019</a:t>
            </a:fld>
            <a:endParaRPr lang="tr-TR"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smtClean="0"/>
              <a:t>Alt bilgi ekleme</a:t>
            </a:r>
            <a:endParaRPr lang="tr-TR" dirty="0"/>
          </a:p>
        </p:txBody>
      </p:sp>
      <p:sp>
        <p:nvSpPr>
          <p:cNvPr id="9" name="Slide Number Placeholder 8"/>
          <p:cNvSpPr>
            <a:spLocks noGrp="1"/>
          </p:cNvSpPr>
          <p:nvPr>
            <p:ph type="sldNum" sz="quarter" idx="12"/>
          </p:nvPr>
        </p:nvSpPr>
        <p:spPr/>
        <p:txBody>
          <a:bodyPr/>
          <a:lstStyle/>
          <a:p>
            <a:fld id="{DF28FB93-0A08-4E7D-8E63-9EFA29F1E093}" type="slidenum">
              <a:rPr lang="tr-TR" smtClean="0"/>
              <a:pPr/>
              <a:t>‹#›</a:t>
            </a:fld>
            <a:endParaRPr lang="tr-TR" dirty="0"/>
          </a:p>
        </p:txBody>
      </p:sp>
      <p:grpSp>
        <p:nvGrpSpPr>
          <p:cNvPr id="10" name="alt grafik"/>
          <p:cNvGrpSpPr/>
          <p:nvPr userDrawn="1"/>
        </p:nvGrpSpPr>
        <p:grpSpPr>
          <a:xfrm>
            <a:off x="0" y="6309360"/>
            <a:ext cx="12190231" cy="548640"/>
            <a:chOff x="0" y="6309360"/>
            <a:chExt cx="12190231" cy="548640"/>
          </a:xfrm>
        </p:grpSpPr>
        <p:sp>
          <p:nvSpPr>
            <p:cNvPr id="11" name="Dikdörtgen 10"/>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rtl="0"/>
              <a:endParaRPr lang="tr-TR" dirty="0">
                <a:latin typeface="Calibri" panose="020F0502020204030204" pitchFamily="34" charset="0"/>
              </a:endParaRPr>
            </a:p>
          </p:txBody>
        </p:sp>
        <p:sp>
          <p:nvSpPr>
            <p:cNvPr id="12" name="Dikdörtgen 11"/>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latin typeface="Calibri" panose="020F0502020204030204" pitchFamily="34" charset="0"/>
              </a:endParaRPr>
            </a:p>
          </p:txBody>
        </p:sp>
        <p:sp>
          <p:nvSpPr>
            <p:cNvPr id="13" name="Dikdörtgen 12"/>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latin typeface="Calibri" panose="020F0502020204030204" pitchFamily="34" charset="0"/>
              </a:endParaRPr>
            </a:p>
          </p:txBody>
        </p:sp>
      </p:grpSp>
    </p:spTree>
    <p:extLst>
      <p:ext uri="{BB962C8B-B14F-4D97-AF65-F5344CB8AC3E}">
        <p14:creationId xmlns:p14="http://schemas.microsoft.com/office/powerpoint/2010/main" val="112865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fld id="{D069DE2E-C3EC-409E-8A8D-35DE56F29792}" type="datetime1">
              <a:rPr lang="tr-TR" smtClean="0"/>
              <a:t>8.12.2019</a:t>
            </a:fld>
            <a:endParaRPr lang="tr-TR" dirty="0"/>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r>
              <a:rPr lang="tr-TR" smtClean="0"/>
              <a:t>Alt bilgi ekleme</a:t>
            </a:r>
            <a:endParaRPr lang="tr-T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F28FB93-0A08-4E7D-8E63-9EFA29F1E093}" type="slidenum">
              <a:rPr lang="tr-TR" smtClean="0"/>
              <a:pPr/>
              <a:t>‹#›</a:t>
            </a:fld>
            <a:endParaRPr lang="tr-TR" dirty="0"/>
          </a:p>
        </p:txBody>
      </p:sp>
    </p:spTree>
    <p:extLst>
      <p:ext uri="{BB962C8B-B14F-4D97-AF65-F5344CB8AC3E}">
        <p14:creationId xmlns:p14="http://schemas.microsoft.com/office/powerpoint/2010/main" val="1965530306"/>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5074920"/>
            <a:ext cx="10110630" cy="822960"/>
          </a:xfrm>
        </p:spPr>
        <p:txBody>
          <a:bodyPr lIns="91440" tIns="0" rIns="91440" bIns="0" anchor="b">
            <a:noAutofit/>
          </a:bodyPr>
          <a:lstStyle>
            <a:lvl1pPr>
              <a:defRPr sz="3599"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88810" cy="4915076"/>
          </a:xfrm>
          <a:blipFill>
            <a:blip r:embed="rId2"/>
            <a:stretch>
              <a:fillRect/>
            </a:stretch>
          </a:blipFill>
        </p:spPr>
        <p:txBody>
          <a:bodyPr lIns="457200" tIns="457200" anchor="t"/>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6994" y="5907023"/>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069DE2E-C3EC-409E-8A8D-35DE56F29792}" type="datetime1">
              <a:rPr lang="tr-TR" smtClean="0"/>
              <a:t>8.12.2019</a:t>
            </a:fld>
            <a:endParaRPr lang="tr-TR" dirty="0"/>
          </a:p>
        </p:txBody>
      </p:sp>
      <p:sp>
        <p:nvSpPr>
          <p:cNvPr id="6" name="Footer Placeholder 5"/>
          <p:cNvSpPr>
            <a:spLocks noGrp="1"/>
          </p:cNvSpPr>
          <p:nvPr>
            <p:ph type="ftr" sz="quarter" idx="11"/>
          </p:nvPr>
        </p:nvSpPr>
        <p:spPr/>
        <p:txBody>
          <a:bodyPr/>
          <a:lstStyle/>
          <a:p>
            <a:r>
              <a:rPr lang="tr-TR" smtClean="0"/>
              <a:t>Alt bilgi ekleme</a:t>
            </a:r>
            <a:endParaRPr lang="tr-TR" dirty="0"/>
          </a:p>
        </p:txBody>
      </p:sp>
      <p:sp>
        <p:nvSpPr>
          <p:cNvPr id="7" name="Slide Number Placeholder 6"/>
          <p:cNvSpPr>
            <a:spLocks noGrp="1"/>
          </p:cNvSpPr>
          <p:nvPr>
            <p:ph type="sldNum" sz="quarter" idx="12"/>
          </p:nvPr>
        </p:nvSpPr>
        <p:spPr/>
        <p:txBody>
          <a:bodyPr/>
          <a:lstStyle/>
          <a:p>
            <a:fld id="{DF28FB93-0A08-4E7D-8E63-9EFA29F1E093}" type="slidenum">
              <a:rPr lang="tr-TR" smtClean="0"/>
              <a:pPr/>
              <a:t>‹#›</a:t>
            </a:fld>
            <a:endParaRPr lang="tr-TR" dirty="0"/>
          </a:p>
        </p:txBody>
      </p:sp>
    </p:spTree>
    <p:extLst>
      <p:ext uri="{BB962C8B-B14F-4D97-AF65-F5344CB8AC3E}">
        <p14:creationId xmlns:p14="http://schemas.microsoft.com/office/powerpoint/2010/main" val="2337056007"/>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88826"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4"/>
            <a:ext cx="10055781"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fld id="{D069DE2E-C3EC-409E-8A8D-35DE56F29792}" type="datetime1">
              <a:rPr lang="tr-TR" smtClean="0"/>
              <a:t>8.12.2019</a:t>
            </a:fld>
            <a:endParaRPr lang="tr-TR" dirty="0"/>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tr-TR" smtClean="0"/>
              <a:t>Alt bilgi ekleme</a:t>
            </a:r>
            <a:endParaRPr lang="tr-TR" dirty="0"/>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fld id="{DF28FB93-0A08-4E7D-8E63-9EFA29F1E093}" type="slidenum">
              <a:rPr lang="tr-TR" smtClean="0"/>
              <a:pPr/>
              <a:t>‹#›</a:t>
            </a:fld>
            <a:endParaRPr lang="tr-TR" dirty="0"/>
          </a:p>
        </p:txBody>
      </p:sp>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20842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1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ailevecalisma.gov.tr/uigm/ad%C4%B1m-ad%C4%B1m-%C3%A7al%C4%B1%C5%9Fma-%C4%B0zni-ba%C5%9Fvurusu/#25-50-2019%2009:50:14-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okalkan@meb.gov.t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67463" y="3301573"/>
            <a:ext cx="9233038" cy="941255"/>
          </a:xfrm>
          <a:solidFill>
            <a:schemeClr val="bg2">
              <a:lumMod val="50000"/>
            </a:schemeClr>
          </a:solidFill>
        </p:spPr>
        <p:txBody>
          <a:bodyPr rtlCol="0">
            <a:noAutofit/>
          </a:bodyPr>
          <a:lstStyle/>
          <a:p>
            <a:pPr algn="ctr"/>
            <a:r>
              <a:rPr lang="en-US" sz="2400" i="1" dirty="0" smtClean="0">
                <a:solidFill>
                  <a:schemeClr val="bg1"/>
                </a:solidFill>
              </a:rPr>
              <a:t>Innovative </a:t>
            </a:r>
            <a:r>
              <a:rPr lang="en-US" sz="2400" i="1" dirty="0" smtClean="0">
                <a:solidFill>
                  <a:schemeClr val="bg1"/>
                </a:solidFill>
              </a:rPr>
              <a:t>Response for Facilitating Young Refugees Social Support (I.Ref.SoS)</a:t>
            </a:r>
            <a:br>
              <a:rPr lang="en-US" sz="2400" i="1" dirty="0" smtClean="0">
                <a:solidFill>
                  <a:schemeClr val="bg1"/>
                </a:solidFill>
              </a:rPr>
            </a:br>
            <a:r>
              <a:rPr lang="en-US" sz="2400" i="1" dirty="0" smtClean="0">
                <a:solidFill>
                  <a:schemeClr val="bg1"/>
                </a:solidFill>
              </a:rPr>
              <a:t>(Project No: 2017-2-EL02-KA205-003219)</a:t>
            </a:r>
            <a:endParaRPr lang="en-US" sz="2400" i="1" dirty="0">
              <a:solidFill>
                <a:schemeClr val="bg1"/>
              </a:solidFill>
            </a:endParaRPr>
          </a:p>
        </p:txBody>
      </p:sp>
      <p:sp>
        <p:nvSpPr>
          <p:cNvPr id="3" name="İçerik Yer Tutucusu 2"/>
          <p:cNvSpPr>
            <a:spLocks noGrp="1"/>
          </p:cNvSpPr>
          <p:nvPr>
            <p:ph type="subTitle" idx="1"/>
          </p:nvPr>
        </p:nvSpPr>
        <p:spPr>
          <a:xfrm>
            <a:off x="1099764" y="4941168"/>
            <a:ext cx="10055781" cy="657452"/>
          </a:xfrm>
        </p:spPr>
        <p:txBody>
          <a:bodyPr rtlCol="0">
            <a:normAutofit/>
          </a:bodyPr>
          <a:lstStyle/>
          <a:p>
            <a:pPr algn="ctr" rtl="0"/>
            <a:r>
              <a:rPr lang="tr-TR" sz="1600" b="1" cap="none" dirty="0" smtClean="0"/>
              <a:t>10 </a:t>
            </a:r>
            <a:r>
              <a:rPr lang="tr-TR" sz="1600" b="1" cap="none" dirty="0" err="1" smtClean="0"/>
              <a:t>December</a:t>
            </a:r>
            <a:r>
              <a:rPr lang="tr-TR" sz="1600" b="1" cap="none" dirty="0" smtClean="0"/>
              <a:t> 2019, </a:t>
            </a:r>
            <a:r>
              <a:rPr lang="tr-TR" sz="1600" b="1" cap="none" dirty="0" err="1" smtClean="0"/>
              <a:t>Athens</a:t>
            </a:r>
            <a:endParaRPr lang="tr-TR" sz="1600" b="1" cap="none" dirty="0">
              <a:latin typeface="Calibri" panose="020F0502020204030204" pitchFamily="34" charset="0"/>
            </a:endParaRPr>
          </a:p>
        </p:txBody>
      </p:sp>
      <p:pic>
        <p:nvPicPr>
          <p:cNvPr id="4" name="Resim 3"/>
          <p:cNvPicPr>
            <a:picLocks noChangeAspect="1"/>
          </p:cNvPicPr>
          <p:nvPr/>
        </p:nvPicPr>
        <p:blipFill>
          <a:blip r:embed="rId3"/>
          <a:stretch>
            <a:fillRect/>
          </a:stretch>
        </p:blipFill>
        <p:spPr>
          <a:xfrm>
            <a:off x="4972106" y="1772816"/>
            <a:ext cx="2175198" cy="1293988"/>
          </a:xfrm>
          <a:prstGeom prst="rect">
            <a:avLst/>
          </a:prstGeom>
        </p:spPr>
      </p:pic>
      <p:pic>
        <p:nvPicPr>
          <p:cNvPr id="5" name="Resim 4"/>
          <p:cNvPicPr>
            <a:picLocks noChangeAspect="1"/>
          </p:cNvPicPr>
          <p:nvPr/>
        </p:nvPicPr>
        <p:blipFill>
          <a:blip r:embed="rId4"/>
          <a:stretch>
            <a:fillRect/>
          </a:stretch>
        </p:blipFill>
        <p:spPr>
          <a:xfrm>
            <a:off x="362588" y="672765"/>
            <a:ext cx="2656222" cy="626661"/>
          </a:xfrm>
          <a:prstGeom prst="rect">
            <a:avLst/>
          </a:prstGeom>
        </p:spPr>
      </p:pic>
      <p:pic>
        <p:nvPicPr>
          <p:cNvPr id="6" name="Resim 5"/>
          <p:cNvPicPr>
            <a:picLocks noChangeAspect="1"/>
          </p:cNvPicPr>
          <p:nvPr/>
        </p:nvPicPr>
        <p:blipFill>
          <a:blip r:embed="rId5"/>
          <a:stretch>
            <a:fillRect/>
          </a:stretch>
        </p:blipFill>
        <p:spPr>
          <a:xfrm>
            <a:off x="3225415" y="533935"/>
            <a:ext cx="1241036" cy="904322"/>
          </a:xfrm>
          <a:prstGeom prst="rect">
            <a:avLst/>
          </a:prstGeom>
        </p:spPr>
      </p:pic>
      <p:pic>
        <p:nvPicPr>
          <p:cNvPr id="7" name="Resim 6"/>
          <p:cNvPicPr>
            <a:picLocks noChangeAspect="1"/>
          </p:cNvPicPr>
          <p:nvPr/>
        </p:nvPicPr>
        <p:blipFill>
          <a:blip r:embed="rId6"/>
          <a:stretch>
            <a:fillRect/>
          </a:stretch>
        </p:blipFill>
        <p:spPr>
          <a:xfrm>
            <a:off x="4879661" y="520944"/>
            <a:ext cx="904321" cy="904321"/>
          </a:xfrm>
          <a:prstGeom prst="rect">
            <a:avLst/>
          </a:prstGeom>
        </p:spPr>
      </p:pic>
      <p:pic>
        <p:nvPicPr>
          <p:cNvPr id="8" name="Resim 7"/>
          <p:cNvPicPr>
            <a:picLocks noChangeAspect="1"/>
          </p:cNvPicPr>
          <p:nvPr/>
        </p:nvPicPr>
        <p:blipFill>
          <a:blip r:embed="rId7"/>
          <a:stretch>
            <a:fillRect/>
          </a:stretch>
        </p:blipFill>
        <p:spPr>
          <a:xfrm>
            <a:off x="6136058" y="539087"/>
            <a:ext cx="2780183" cy="894019"/>
          </a:xfrm>
          <a:prstGeom prst="rect">
            <a:avLst/>
          </a:prstGeom>
        </p:spPr>
      </p:pic>
      <p:pic>
        <p:nvPicPr>
          <p:cNvPr id="9" name="Resim 8"/>
          <p:cNvPicPr>
            <a:picLocks noChangeAspect="1"/>
          </p:cNvPicPr>
          <p:nvPr/>
        </p:nvPicPr>
        <p:blipFill>
          <a:blip r:embed="rId8"/>
          <a:stretch>
            <a:fillRect/>
          </a:stretch>
        </p:blipFill>
        <p:spPr>
          <a:xfrm>
            <a:off x="9268317" y="539087"/>
            <a:ext cx="2339746" cy="734282"/>
          </a:xfrm>
          <a:prstGeom prst="rect">
            <a:avLst/>
          </a:prstGeom>
        </p:spPr>
      </p:pic>
    </p:spTree>
    <p:extLst>
      <p:ext uri="{BB962C8B-B14F-4D97-AF65-F5344CB8AC3E}">
        <p14:creationId xmlns:p14="http://schemas.microsoft.com/office/powerpoint/2010/main" val="295718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rtlCol="0">
            <a:normAutofit fontScale="90000"/>
          </a:bodyPr>
          <a:lstStyle/>
          <a:p>
            <a:pPr>
              <a:lnSpc>
                <a:spcPct val="100000"/>
              </a:lnSpc>
            </a:pPr>
            <a:r>
              <a:rPr lang="en-US" sz="4800" b="1" dirty="0"/>
              <a:t/>
            </a:r>
            <a:br>
              <a:rPr lang="en-US" sz="4800" b="1" dirty="0"/>
            </a:br>
            <a:r>
              <a:rPr lang="en-US" sz="5300" dirty="0">
                <a:latin typeface="+mn-lt"/>
              </a:rPr>
              <a:t>Challenges in the Schooling Group</a:t>
            </a:r>
            <a:endParaRPr lang="tr-TR" sz="5300" dirty="0">
              <a:latin typeface="+mn-lt"/>
            </a:endParaRPr>
          </a:p>
        </p:txBody>
      </p:sp>
      <p:sp>
        <p:nvSpPr>
          <p:cNvPr id="5" name="Metin kutusu 4"/>
          <p:cNvSpPr txBox="1"/>
          <p:nvPr/>
        </p:nvSpPr>
        <p:spPr>
          <a:xfrm>
            <a:off x="765820" y="1844824"/>
            <a:ext cx="11017224" cy="4081117"/>
          </a:xfrm>
          <a:prstGeom prst="rect">
            <a:avLst/>
          </a:prstGeom>
          <a:noFill/>
          <a:ln>
            <a:solidFill>
              <a:schemeClr val="accent1">
                <a:lumMod val="20000"/>
                <a:lumOff val="80000"/>
              </a:schemeClr>
            </a:solidFill>
          </a:ln>
        </p:spPr>
        <p:txBody>
          <a:bodyPr wrap="square" rtlCol="0" anchor="ctr" anchorCtr="1">
            <a:spAutoFit/>
          </a:bodyPr>
          <a:lstStyle/>
          <a:p>
            <a:pPr algn="just">
              <a:lnSpc>
                <a:spcPct val="120000"/>
              </a:lnSpc>
            </a:pPr>
            <a:r>
              <a:rPr lang="en-US" sz="2400" dirty="0"/>
              <a:t>Schools for Syrian children are not only places where they continue their academic development, but also where their needs such as socialization, integration and safety are met.</a:t>
            </a:r>
            <a:endParaRPr lang="tr-TR" sz="2400" dirty="0" smtClean="0"/>
          </a:p>
          <a:p>
            <a:pPr marL="342900" indent="-342900" algn="just">
              <a:lnSpc>
                <a:spcPct val="120000"/>
              </a:lnSpc>
              <a:buFontTx/>
              <a:buChar char="-"/>
            </a:pPr>
            <a:r>
              <a:rPr lang="tr-TR" sz="2400" dirty="0"/>
              <a:t>Language </a:t>
            </a:r>
            <a:r>
              <a:rPr lang="tr-TR" sz="2400" dirty="0" err="1"/>
              <a:t>Barrier</a:t>
            </a:r>
            <a:r>
              <a:rPr lang="tr-TR" sz="2400" dirty="0"/>
              <a:t> (</a:t>
            </a:r>
            <a:r>
              <a:rPr lang="tr-TR" sz="2400" dirty="0" err="1"/>
              <a:t>introvert</a:t>
            </a:r>
            <a:r>
              <a:rPr lang="tr-TR" sz="2400" dirty="0"/>
              <a:t> </a:t>
            </a:r>
            <a:r>
              <a:rPr lang="tr-TR" sz="2400" dirty="0" err="1"/>
              <a:t>or</a:t>
            </a:r>
            <a:r>
              <a:rPr lang="tr-TR" sz="2400" dirty="0"/>
              <a:t> </a:t>
            </a:r>
            <a:r>
              <a:rPr lang="tr-TR" sz="2400" dirty="0" err="1"/>
              <a:t>aggressive</a:t>
            </a:r>
            <a:r>
              <a:rPr lang="tr-TR" sz="2400" dirty="0"/>
              <a:t> </a:t>
            </a:r>
            <a:r>
              <a:rPr lang="tr-TR" sz="2400" dirty="0" err="1"/>
              <a:t>attitude</a:t>
            </a:r>
            <a:r>
              <a:rPr lang="tr-TR" sz="2400" dirty="0"/>
              <a:t>)</a:t>
            </a:r>
          </a:p>
          <a:p>
            <a:pPr marL="342900" indent="-342900" algn="just">
              <a:lnSpc>
                <a:spcPct val="120000"/>
              </a:lnSpc>
              <a:buFontTx/>
              <a:buChar char="-"/>
            </a:pPr>
            <a:r>
              <a:rPr lang="tr-TR" sz="2400" dirty="0"/>
              <a:t>Class / Age </a:t>
            </a:r>
            <a:r>
              <a:rPr lang="tr-TR" sz="2400" dirty="0" err="1"/>
              <a:t>mismatch</a:t>
            </a:r>
            <a:endParaRPr lang="tr-TR" sz="2400" dirty="0"/>
          </a:p>
          <a:p>
            <a:pPr marL="342900" indent="-342900" algn="just">
              <a:lnSpc>
                <a:spcPct val="120000"/>
              </a:lnSpc>
              <a:buFontTx/>
              <a:buChar char="-"/>
            </a:pPr>
            <a:r>
              <a:rPr lang="tr-TR" sz="2400" dirty="0" err="1"/>
              <a:t>Academic</a:t>
            </a:r>
            <a:r>
              <a:rPr lang="tr-TR" sz="2400" dirty="0"/>
              <a:t> </a:t>
            </a:r>
            <a:r>
              <a:rPr lang="tr-TR" sz="2400" dirty="0" err="1"/>
              <a:t>performance</a:t>
            </a:r>
            <a:r>
              <a:rPr lang="tr-TR" sz="2400" dirty="0"/>
              <a:t> (</a:t>
            </a:r>
            <a:r>
              <a:rPr lang="tr-TR" sz="2400" dirty="0" err="1"/>
              <a:t>verbal-numerical</a:t>
            </a:r>
            <a:r>
              <a:rPr lang="tr-TR" sz="2400" dirty="0"/>
              <a:t>)</a:t>
            </a:r>
          </a:p>
          <a:p>
            <a:pPr marL="342900" indent="-342900" algn="just">
              <a:lnSpc>
                <a:spcPct val="120000"/>
              </a:lnSpc>
              <a:buFontTx/>
              <a:buChar char="-"/>
            </a:pPr>
            <a:r>
              <a:rPr lang="tr-TR" sz="2400" dirty="0" smtClean="0"/>
              <a:t>School </a:t>
            </a:r>
            <a:r>
              <a:rPr lang="tr-TR" sz="2400" dirty="0" err="1" smtClean="0"/>
              <a:t>absenteeism</a:t>
            </a:r>
            <a:r>
              <a:rPr lang="tr-TR" sz="2400" dirty="0" smtClean="0"/>
              <a:t> and </a:t>
            </a:r>
            <a:r>
              <a:rPr lang="tr-TR" sz="2400" dirty="0" err="1" smtClean="0"/>
              <a:t>abandonment</a:t>
            </a:r>
            <a:endParaRPr lang="tr-TR" sz="2400" dirty="0" smtClean="0"/>
          </a:p>
          <a:p>
            <a:pPr marL="342900" indent="-342900" algn="just">
              <a:lnSpc>
                <a:spcPct val="120000"/>
              </a:lnSpc>
              <a:buFontTx/>
              <a:buChar char="-"/>
            </a:pPr>
            <a:r>
              <a:rPr lang="tr-TR" sz="2400" dirty="0" err="1" smtClean="0"/>
              <a:t>Student</a:t>
            </a:r>
            <a:r>
              <a:rPr lang="tr-TR" sz="2400" dirty="0" smtClean="0"/>
              <a:t>-School-</a:t>
            </a:r>
            <a:r>
              <a:rPr lang="tr-TR" sz="2400" dirty="0" err="1" smtClean="0"/>
              <a:t>Parent</a:t>
            </a:r>
            <a:r>
              <a:rPr lang="tr-TR" sz="2400" dirty="0" smtClean="0"/>
              <a:t>-Administrator-</a:t>
            </a:r>
            <a:r>
              <a:rPr lang="tr-TR" sz="2400" dirty="0" err="1" smtClean="0"/>
              <a:t>Teacher</a:t>
            </a:r>
            <a:r>
              <a:rPr lang="tr-TR" sz="2400" dirty="0" smtClean="0"/>
              <a:t>-Peer </a:t>
            </a:r>
            <a:r>
              <a:rPr lang="tr-TR" sz="2400" dirty="0" err="1" smtClean="0"/>
              <a:t>Relations</a:t>
            </a:r>
            <a:endParaRPr lang="tr-TR" sz="2400" dirty="0" smtClean="0"/>
          </a:p>
          <a:p>
            <a:pPr marL="342900" indent="-342900" algn="just">
              <a:lnSpc>
                <a:spcPct val="120000"/>
              </a:lnSpc>
              <a:buFontTx/>
              <a:buChar char="-"/>
            </a:pPr>
            <a:r>
              <a:rPr lang="tr-TR" sz="2400" dirty="0" err="1" smtClean="0"/>
              <a:t>Teacher</a:t>
            </a:r>
            <a:r>
              <a:rPr lang="tr-TR" sz="2400" dirty="0" smtClean="0"/>
              <a:t>-Syrian </a:t>
            </a:r>
            <a:r>
              <a:rPr lang="tr-TR" sz="2400" dirty="0" err="1"/>
              <a:t>Student-Turkish</a:t>
            </a:r>
            <a:r>
              <a:rPr lang="tr-TR" sz="2400" dirty="0"/>
              <a:t> </a:t>
            </a:r>
            <a:r>
              <a:rPr lang="tr-TR" sz="2400" dirty="0" err="1"/>
              <a:t>Student</a:t>
            </a:r>
            <a:r>
              <a:rPr lang="tr-TR" sz="2400" dirty="0"/>
              <a:t> </a:t>
            </a:r>
            <a:r>
              <a:rPr lang="tr-TR" sz="2400" dirty="0" err="1"/>
              <a:t>relationship</a:t>
            </a:r>
            <a:endParaRPr lang="tr-TR" sz="2400" dirty="0" smtClean="0"/>
          </a:p>
        </p:txBody>
      </p:sp>
      <p:pic>
        <p:nvPicPr>
          <p:cNvPr id="4" name="Resim 3"/>
          <p:cNvPicPr>
            <a:picLocks noChangeAspect="1"/>
          </p:cNvPicPr>
          <p:nvPr/>
        </p:nvPicPr>
        <p:blipFill>
          <a:blip r:embed="rId3"/>
          <a:stretch>
            <a:fillRect/>
          </a:stretch>
        </p:blipFill>
        <p:spPr>
          <a:xfrm>
            <a:off x="10272513" y="5229200"/>
            <a:ext cx="1885950" cy="838200"/>
          </a:xfrm>
          <a:prstGeom prst="rect">
            <a:avLst/>
          </a:prstGeom>
        </p:spPr>
      </p:pic>
    </p:spTree>
    <p:extLst>
      <p:ext uri="{BB962C8B-B14F-4D97-AF65-F5344CB8AC3E}">
        <p14:creationId xmlns:p14="http://schemas.microsoft.com/office/powerpoint/2010/main" val="16789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rtlCol="0">
            <a:normAutofit/>
          </a:bodyPr>
          <a:lstStyle/>
          <a:p>
            <a:pPr>
              <a:lnSpc>
                <a:spcPct val="100000"/>
              </a:lnSpc>
            </a:pPr>
            <a:r>
              <a:rPr lang="tr-TR" sz="4800" dirty="0" err="1" smtClean="0">
                <a:latin typeface="+mn-lt"/>
              </a:rPr>
              <a:t>Reasons</a:t>
            </a:r>
            <a:r>
              <a:rPr lang="tr-TR" sz="4800" dirty="0" smtClean="0">
                <a:latin typeface="+mn-lt"/>
              </a:rPr>
              <a:t> of </a:t>
            </a:r>
            <a:r>
              <a:rPr lang="tr-TR" sz="4800" dirty="0" err="1" smtClean="0">
                <a:latin typeface="+mn-lt"/>
              </a:rPr>
              <a:t>Unschooling</a:t>
            </a:r>
            <a:endParaRPr lang="tr-TR" dirty="0">
              <a:latin typeface="+mn-lt"/>
            </a:endParaRPr>
          </a:p>
        </p:txBody>
      </p:sp>
      <p:pic>
        <p:nvPicPr>
          <p:cNvPr id="4" name="Resim 3"/>
          <p:cNvPicPr>
            <a:picLocks noChangeAspect="1"/>
          </p:cNvPicPr>
          <p:nvPr/>
        </p:nvPicPr>
        <p:blipFill>
          <a:blip r:embed="rId3"/>
          <a:stretch>
            <a:fillRect/>
          </a:stretch>
        </p:blipFill>
        <p:spPr>
          <a:xfrm>
            <a:off x="9910836" y="477478"/>
            <a:ext cx="1885950" cy="838200"/>
          </a:xfrm>
          <a:prstGeom prst="rect">
            <a:avLst/>
          </a:prstGeom>
        </p:spPr>
      </p:pic>
      <p:sp>
        <p:nvSpPr>
          <p:cNvPr id="5" name="Dikdörtgen 4"/>
          <p:cNvSpPr/>
          <p:nvPr/>
        </p:nvSpPr>
        <p:spPr>
          <a:xfrm>
            <a:off x="724284" y="2132856"/>
            <a:ext cx="10801200" cy="4007251"/>
          </a:xfrm>
          <a:prstGeom prst="rect">
            <a:avLst/>
          </a:prstGeom>
        </p:spPr>
        <p:txBody>
          <a:bodyPr wrap="square">
            <a:spAutoFit/>
          </a:bodyPr>
          <a:lstStyle/>
          <a:p>
            <a:pPr marL="285750" indent="-285750" algn="just">
              <a:lnSpc>
                <a:spcPct val="120000"/>
              </a:lnSpc>
              <a:buFontTx/>
              <a:buChar char="-"/>
            </a:pPr>
            <a:r>
              <a:rPr lang="en-US" sz="2400" dirty="0"/>
              <a:t>children having to work in families with poor economic conditions</a:t>
            </a:r>
          </a:p>
          <a:p>
            <a:pPr marL="285750" indent="-285750" algn="just">
              <a:lnSpc>
                <a:spcPct val="120000"/>
              </a:lnSpc>
              <a:buFontTx/>
              <a:buChar char="-"/>
            </a:pPr>
            <a:r>
              <a:rPr lang="en-US" sz="2400" dirty="0"/>
              <a:t>mother tongue difference</a:t>
            </a:r>
          </a:p>
          <a:p>
            <a:pPr marL="285750" indent="-285750" algn="just">
              <a:lnSpc>
                <a:spcPct val="120000"/>
              </a:lnSpc>
              <a:buFontTx/>
              <a:buChar char="-"/>
            </a:pPr>
            <a:r>
              <a:rPr lang="en-US" sz="2400" dirty="0"/>
              <a:t>cultural reasons (early marriage of girls)</a:t>
            </a:r>
          </a:p>
          <a:p>
            <a:pPr marL="285750" indent="-285750" algn="just">
              <a:lnSpc>
                <a:spcPct val="120000"/>
              </a:lnSpc>
              <a:buFontTx/>
              <a:buChar char="-"/>
            </a:pPr>
            <a:r>
              <a:rPr lang="en-US" sz="2400" dirty="0"/>
              <a:t>Concern for the safety of the distance between school and home (high crime rate in the neighborhoods)</a:t>
            </a:r>
          </a:p>
          <a:p>
            <a:pPr marL="285750" indent="-285750" algn="just">
              <a:lnSpc>
                <a:spcPct val="120000"/>
              </a:lnSpc>
              <a:buFontTx/>
              <a:buChar char="-"/>
            </a:pPr>
            <a:r>
              <a:rPr lang="en-US" sz="2400" dirty="0"/>
              <a:t>Frequent change of residence in their province</a:t>
            </a:r>
          </a:p>
          <a:p>
            <a:pPr marL="285750" indent="-285750" algn="just">
              <a:lnSpc>
                <a:spcPct val="120000"/>
              </a:lnSpc>
              <a:buFontTx/>
              <a:buChar char="-"/>
            </a:pPr>
            <a:r>
              <a:rPr lang="en-US" sz="2400" dirty="0"/>
              <a:t>disadvantages of migration (trauma and psychological problems)</a:t>
            </a:r>
          </a:p>
          <a:p>
            <a:pPr marL="285750" indent="-285750" algn="just">
              <a:lnSpc>
                <a:spcPct val="120000"/>
              </a:lnSpc>
              <a:buFontTx/>
              <a:buChar char="-"/>
            </a:pPr>
            <a:r>
              <a:rPr lang="en-US" sz="2400" dirty="0"/>
              <a:t>access to education for children with physical and mental disabilities</a:t>
            </a:r>
            <a:endParaRPr lang="tr-TR" sz="2400" dirty="0" smtClean="0"/>
          </a:p>
          <a:p>
            <a:pPr marL="285750" indent="-285750" algn="just">
              <a:lnSpc>
                <a:spcPct val="120000"/>
              </a:lnSpc>
              <a:buFontTx/>
              <a:buChar char="-"/>
            </a:pPr>
            <a:endParaRPr lang="tr-TR" sz="2000" dirty="0"/>
          </a:p>
        </p:txBody>
      </p:sp>
    </p:spTree>
    <p:extLst>
      <p:ext uri="{BB962C8B-B14F-4D97-AF65-F5344CB8AC3E}">
        <p14:creationId xmlns:p14="http://schemas.microsoft.com/office/powerpoint/2010/main" val="274751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rtlCol="0">
            <a:normAutofit/>
          </a:bodyPr>
          <a:lstStyle/>
          <a:p>
            <a:pPr>
              <a:lnSpc>
                <a:spcPct val="100000"/>
              </a:lnSpc>
            </a:pPr>
            <a:r>
              <a:rPr lang="tr-TR" dirty="0" err="1" smtClean="0">
                <a:latin typeface="+mn-lt"/>
              </a:rPr>
              <a:t>Non-formal</a:t>
            </a:r>
            <a:r>
              <a:rPr lang="tr-TR" dirty="0" smtClean="0">
                <a:latin typeface="+mn-lt"/>
              </a:rPr>
              <a:t> Education</a:t>
            </a:r>
            <a:endParaRPr lang="tr-TR" dirty="0">
              <a:latin typeface="+mn-lt"/>
            </a:endParaRPr>
          </a:p>
        </p:txBody>
      </p:sp>
      <p:pic>
        <p:nvPicPr>
          <p:cNvPr id="4" name="Resim 3"/>
          <p:cNvPicPr>
            <a:picLocks noChangeAspect="1"/>
          </p:cNvPicPr>
          <p:nvPr/>
        </p:nvPicPr>
        <p:blipFill>
          <a:blip r:embed="rId3"/>
          <a:stretch>
            <a:fillRect/>
          </a:stretch>
        </p:blipFill>
        <p:spPr>
          <a:xfrm>
            <a:off x="9910836" y="477478"/>
            <a:ext cx="1885950" cy="838200"/>
          </a:xfrm>
          <a:prstGeom prst="rect">
            <a:avLst/>
          </a:prstGeom>
        </p:spPr>
      </p:pic>
      <p:sp>
        <p:nvSpPr>
          <p:cNvPr id="2" name="Dikdörtgen 1"/>
          <p:cNvSpPr/>
          <p:nvPr/>
        </p:nvSpPr>
        <p:spPr>
          <a:xfrm>
            <a:off x="981844" y="1844824"/>
            <a:ext cx="10585176" cy="1015663"/>
          </a:xfrm>
          <a:prstGeom prst="rect">
            <a:avLst/>
          </a:prstGeom>
        </p:spPr>
        <p:txBody>
          <a:bodyPr wrap="square">
            <a:spAutoFit/>
          </a:bodyPr>
          <a:lstStyle/>
          <a:p>
            <a:pPr algn="just"/>
            <a:r>
              <a:rPr lang="en-US" sz="2000" dirty="0"/>
              <a:t>In addition to formal education </a:t>
            </a:r>
            <a:r>
              <a:rPr lang="en-US" sz="2000" dirty="0" smtClean="0"/>
              <a:t>activities</a:t>
            </a:r>
            <a:r>
              <a:rPr lang="tr-TR" sz="2000" dirty="0" smtClean="0"/>
              <a:t> MONE </a:t>
            </a:r>
            <a:r>
              <a:rPr lang="en-US" sz="2000" dirty="0" smtClean="0"/>
              <a:t>organizes </a:t>
            </a:r>
            <a:r>
              <a:rPr lang="en-US" sz="2000" dirty="0"/>
              <a:t>courses for Syrians within the scope of non-formal education activities in hundreds of fields, </a:t>
            </a:r>
            <a:r>
              <a:rPr lang="tr-TR" sz="2000" dirty="0" smtClean="0"/>
              <a:t>including </a:t>
            </a:r>
            <a:r>
              <a:rPr lang="en-US" sz="2000" dirty="0" smtClean="0"/>
              <a:t>Turkish </a:t>
            </a:r>
            <a:r>
              <a:rPr lang="en-US" sz="2000" dirty="0"/>
              <a:t>teaching. 345,927 Syrian trainees participated in these courses.</a:t>
            </a:r>
          </a:p>
        </p:txBody>
      </p:sp>
      <p:pic>
        <p:nvPicPr>
          <p:cNvPr id="6" name="Resim 5"/>
          <p:cNvPicPr>
            <a:picLocks noChangeAspect="1"/>
          </p:cNvPicPr>
          <p:nvPr/>
        </p:nvPicPr>
        <p:blipFill>
          <a:blip r:embed="rId4"/>
          <a:stretch>
            <a:fillRect/>
          </a:stretch>
        </p:blipFill>
        <p:spPr>
          <a:xfrm>
            <a:off x="2978303" y="2768154"/>
            <a:ext cx="6293161" cy="3241063"/>
          </a:xfrm>
          <a:prstGeom prst="rect">
            <a:avLst/>
          </a:prstGeom>
        </p:spPr>
      </p:pic>
      <p:pic>
        <p:nvPicPr>
          <p:cNvPr id="7" name="Resim 6"/>
          <p:cNvPicPr>
            <a:picLocks noChangeAspect="1"/>
          </p:cNvPicPr>
          <p:nvPr/>
        </p:nvPicPr>
        <p:blipFill>
          <a:blip r:embed="rId5"/>
          <a:stretch>
            <a:fillRect/>
          </a:stretch>
        </p:blipFill>
        <p:spPr>
          <a:xfrm>
            <a:off x="1413892" y="4437112"/>
            <a:ext cx="2386733" cy="733079"/>
          </a:xfrm>
          <a:prstGeom prst="rect">
            <a:avLst/>
          </a:prstGeom>
        </p:spPr>
      </p:pic>
      <p:pic>
        <p:nvPicPr>
          <p:cNvPr id="8" name="Resim 7"/>
          <p:cNvPicPr>
            <a:picLocks noChangeAspect="1"/>
          </p:cNvPicPr>
          <p:nvPr/>
        </p:nvPicPr>
        <p:blipFill>
          <a:blip r:embed="rId6"/>
          <a:stretch>
            <a:fillRect/>
          </a:stretch>
        </p:blipFill>
        <p:spPr>
          <a:xfrm>
            <a:off x="7966620" y="2916009"/>
            <a:ext cx="1512168" cy="771727"/>
          </a:xfrm>
          <a:prstGeom prst="rect">
            <a:avLst/>
          </a:prstGeom>
        </p:spPr>
      </p:pic>
    </p:spTree>
    <p:extLst>
      <p:ext uri="{BB962C8B-B14F-4D97-AF65-F5344CB8AC3E}">
        <p14:creationId xmlns:p14="http://schemas.microsoft.com/office/powerpoint/2010/main" val="71387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17748" y="286604"/>
            <a:ext cx="11737304" cy="1450757"/>
          </a:xfrm>
        </p:spPr>
        <p:txBody>
          <a:bodyPr rtlCol="0"/>
          <a:lstStyle/>
          <a:p>
            <a:r>
              <a:rPr lang="tr-TR" b="1" dirty="0"/>
              <a:t> </a:t>
            </a:r>
            <a:r>
              <a:rPr lang="tr-TR" b="1" dirty="0" smtClean="0"/>
              <a:t>      </a:t>
            </a:r>
            <a:endParaRPr lang="tr-TR" b="1" dirty="0">
              <a:latin typeface="Calibri" panose="020F0502020204030204" pitchFamily="34" charset="0"/>
            </a:endParaRPr>
          </a:p>
        </p:txBody>
      </p:sp>
      <p:sp>
        <p:nvSpPr>
          <p:cNvPr id="2" name="İçerik Yer Tutucusu 1"/>
          <p:cNvSpPr>
            <a:spLocks noGrp="1"/>
          </p:cNvSpPr>
          <p:nvPr>
            <p:ph idx="1"/>
          </p:nvPr>
        </p:nvSpPr>
        <p:spPr>
          <a:xfrm>
            <a:off x="1125860" y="548681"/>
            <a:ext cx="10297144" cy="1296143"/>
          </a:xfrm>
        </p:spPr>
        <p:txBody>
          <a:bodyPr rtlCol="0">
            <a:noAutofit/>
          </a:bodyPr>
          <a:lstStyle/>
          <a:p>
            <a:r>
              <a:rPr lang="en-US" sz="3600" dirty="0"/>
              <a:t>Mapping the existing practices and the efforts of Syrian youth to be </a:t>
            </a:r>
            <a:r>
              <a:rPr lang="en-US" sz="3600" dirty="0" smtClean="0"/>
              <a:t>employed</a:t>
            </a:r>
            <a:r>
              <a:rPr lang="tr-TR" sz="3600" dirty="0" smtClean="0"/>
              <a:t> in </a:t>
            </a:r>
            <a:r>
              <a:rPr lang="tr-TR" sz="3600" dirty="0" err="1" smtClean="0"/>
              <a:t>Turkish</a:t>
            </a:r>
            <a:r>
              <a:rPr lang="tr-TR" sz="3600" dirty="0" smtClean="0"/>
              <a:t> labour market</a:t>
            </a:r>
            <a:endParaRPr lang="en-US" sz="3600" dirty="0"/>
          </a:p>
          <a:p>
            <a:endParaRPr lang="tr-TR" sz="4400" dirty="0"/>
          </a:p>
        </p:txBody>
      </p:sp>
      <p:pic>
        <p:nvPicPr>
          <p:cNvPr id="5" name="Resim 4"/>
          <p:cNvPicPr>
            <a:picLocks noChangeAspect="1"/>
          </p:cNvPicPr>
          <p:nvPr/>
        </p:nvPicPr>
        <p:blipFill>
          <a:blip r:embed="rId3"/>
          <a:stretch>
            <a:fillRect/>
          </a:stretch>
        </p:blipFill>
        <p:spPr>
          <a:xfrm>
            <a:off x="1130424" y="2890817"/>
            <a:ext cx="2587724" cy="1999753"/>
          </a:xfrm>
          <a:prstGeom prst="rect">
            <a:avLst/>
          </a:prstGeom>
        </p:spPr>
      </p:pic>
      <p:pic>
        <p:nvPicPr>
          <p:cNvPr id="7" name="Resim 6"/>
          <p:cNvPicPr>
            <a:picLocks noChangeAspect="1"/>
          </p:cNvPicPr>
          <p:nvPr/>
        </p:nvPicPr>
        <p:blipFill>
          <a:blip r:embed="rId4"/>
          <a:stretch>
            <a:fillRect/>
          </a:stretch>
        </p:blipFill>
        <p:spPr>
          <a:xfrm>
            <a:off x="8830716" y="2862837"/>
            <a:ext cx="2993474" cy="2027733"/>
          </a:xfrm>
          <a:prstGeom prst="rect">
            <a:avLst/>
          </a:prstGeom>
        </p:spPr>
      </p:pic>
      <p:pic>
        <p:nvPicPr>
          <p:cNvPr id="9" name="Resim 8"/>
          <p:cNvPicPr>
            <a:picLocks noChangeAspect="1"/>
          </p:cNvPicPr>
          <p:nvPr/>
        </p:nvPicPr>
        <p:blipFill>
          <a:blip r:embed="rId5"/>
          <a:stretch>
            <a:fillRect/>
          </a:stretch>
        </p:blipFill>
        <p:spPr>
          <a:xfrm>
            <a:off x="4582244" y="2892529"/>
            <a:ext cx="3152476" cy="2026021"/>
          </a:xfrm>
          <a:prstGeom prst="rect">
            <a:avLst/>
          </a:prstGeom>
        </p:spPr>
      </p:pic>
      <p:pic>
        <p:nvPicPr>
          <p:cNvPr id="4" name="Resim 3"/>
          <p:cNvPicPr>
            <a:picLocks noChangeAspect="1"/>
          </p:cNvPicPr>
          <p:nvPr/>
        </p:nvPicPr>
        <p:blipFill>
          <a:blip r:embed="rId6"/>
          <a:stretch>
            <a:fillRect/>
          </a:stretch>
        </p:blipFill>
        <p:spPr>
          <a:xfrm>
            <a:off x="10261606" y="5379963"/>
            <a:ext cx="1885950" cy="838200"/>
          </a:xfrm>
          <a:prstGeom prst="rect">
            <a:avLst/>
          </a:prstGeom>
        </p:spPr>
      </p:pic>
    </p:spTree>
    <p:extLst>
      <p:ext uri="{BB962C8B-B14F-4D97-AF65-F5344CB8AC3E}">
        <p14:creationId xmlns:p14="http://schemas.microsoft.com/office/powerpoint/2010/main" val="191709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9704836" y="5289713"/>
            <a:ext cx="1885950" cy="838200"/>
          </a:xfrm>
          <a:prstGeom prst="rect">
            <a:avLst/>
          </a:prstGeom>
        </p:spPr>
      </p:pic>
      <p:sp>
        <p:nvSpPr>
          <p:cNvPr id="2" name="Dikdörtgen 1"/>
          <p:cNvSpPr/>
          <p:nvPr/>
        </p:nvSpPr>
        <p:spPr>
          <a:xfrm>
            <a:off x="1096994" y="1736280"/>
            <a:ext cx="10600034" cy="3293209"/>
          </a:xfrm>
          <a:prstGeom prst="rect">
            <a:avLst/>
          </a:prstGeom>
        </p:spPr>
        <p:txBody>
          <a:bodyPr wrap="square">
            <a:spAutoFit/>
          </a:bodyPr>
          <a:lstStyle/>
          <a:p>
            <a:pPr algn="just"/>
            <a:endParaRPr lang="tr-TR" sz="2200" dirty="0" smtClean="0"/>
          </a:p>
          <a:p>
            <a:endParaRPr lang="tr-TR" sz="2400" dirty="0" smtClean="0"/>
          </a:p>
          <a:p>
            <a:pPr marL="400050" indent="-400050">
              <a:buFont typeface="Wingdings" panose="05000000000000000000" pitchFamily="2" charset="2"/>
              <a:buChar char="ü"/>
            </a:pPr>
            <a:r>
              <a:rPr lang="en-US" sz="2400" dirty="0"/>
              <a:t>common language problem</a:t>
            </a:r>
          </a:p>
          <a:p>
            <a:pPr marL="400050" indent="-400050">
              <a:buFont typeface="Wingdings" panose="05000000000000000000" pitchFamily="2" charset="2"/>
              <a:buChar char="ü"/>
            </a:pPr>
            <a:r>
              <a:rPr lang="en-US" sz="2400" dirty="0"/>
              <a:t>most of them have low level of education and cannot prove their level of education (diploma-certificate problem)</a:t>
            </a:r>
          </a:p>
          <a:p>
            <a:pPr marL="400050" indent="-400050">
              <a:buFont typeface="Wingdings" panose="05000000000000000000" pitchFamily="2" charset="2"/>
              <a:buChar char="ü"/>
            </a:pPr>
            <a:r>
              <a:rPr lang="en-US" sz="2400" dirty="0"/>
              <a:t>This is explained by the fact that it is easier to accept working in difficult conditions and low wages because of their economic need</a:t>
            </a:r>
            <a:r>
              <a:rPr lang="en-US" sz="2400" dirty="0" smtClean="0"/>
              <a:t>.</a:t>
            </a:r>
            <a:endParaRPr lang="tr-TR" sz="2400" dirty="0" smtClean="0"/>
          </a:p>
          <a:p>
            <a:pPr marL="400050" indent="-400050">
              <a:buFont typeface="Wingdings" panose="05000000000000000000" pitchFamily="2" charset="2"/>
              <a:buChar char="ü"/>
            </a:pPr>
            <a:endParaRPr lang="tr-TR" sz="2400" dirty="0"/>
          </a:p>
          <a:p>
            <a:pPr marL="400050" indent="-400050">
              <a:buFont typeface="Wingdings" panose="05000000000000000000" pitchFamily="2" charset="2"/>
              <a:buChar char="ü"/>
            </a:pPr>
            <a:endParaRPr lang="tr-TR" dirty="0"/>
          </a:p>
        </p:txBody>
      </p:sp>
      <p:sp>
        <p:nvSpPr>
          <p:cNvPr id="5" name="Unvan 4"/>
          <p:cNvSpPr>
            <a:spLocks noGrp="1"/>
          </p:cNvSpPr>
          <p:nvPr>
            <p:ph type="title"/>
          </p:nvPr>
        </p:nvSpPr>
        <p:spPr>
          <a:xfrm>
            <a:off x="1096994" y="750677"/>
            <a:ext cx="10055781" cy="1450757"/>
          </a:xfrm>
        </p:spPr>
        <p:txBody>
          <a:bodyPr>
            <a:normAutofit fontScale="90000"/>
          </a:bodyPr>
          <a:lstStyle/>
          <a:p>
            <a:r>
              <a:rPr lang="en-US" sz="4800" b="1" dirty="0"/>
              <a:t/>
            </a:r>
            <a:br>
              <a:rPr lang="en-US" sz="4800" b="1" dirty="0"/>
            </a:br>
            <a:r>
              <a:rPr lang="tr-TR" sz="4800" b="1" dirty="0" smtClean="0"/>
              <a:t/>
            </a:r>
            <a:br>
              <a:rPr lang="tr-TR" sz="4800" b="1" dirty="0" smtClean="0"/>
            </a:br>
            <a:r>
              <a:rPr lang="en-US" sz="4900" dirty="0" smtClean="0">
                <a:latin typeface="+mn-lt"/>
              </a:rPr>
              <a:t>The </a:t>
            </a:r>
            <a:r>
              <a:rPr lang="en-US" sz="4900" dirty="0">
                <a:latin typeface="+mn-lt"/>
              </a:rPr>
              <a:t>Syrian labor force is oriented towards socioeconomically low jobs.</a:t>
            </a:r>
            <a:r>
              <a:rPr lang="en-US" sz="4800" dirty="0"/>
              <a:t/>
            </a:r>
            <a:br>
              <a:rPr lang="en-US" sz="4800" dirty="0"/>
            </a:br>
            <a:endParaRPr lang="tr-TR" sz="4800" dirty="0">
              <a:latin typeface="+mn-lt"/>
            </a:endParaRPr>
          </a:p>
        </p:txBody>
      </p:sp>
    </p:spTree>
    <p:extLst>
      <p:ext uri="{BB962C8B-B14F-4D97-AF65-F5344CB8AC3E}">
        <p14:creationId xmlns:p14="http://schemas.microsoft.com/office/powerpoint/2010/main" val="283426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9704836" y="5289713"/>
            <a:ext cx="1885950" cy="838200"/>
          </a:xfrm>
          <a:prstGeom prst="rect">
            <a:avLst/>
          </a:prstGeom>
        </p:spPr>
      </p:pic>
      <p:sp>
        <p:nvSpPr>
          <p:cNvPr id="5" name="Unvan 4"/>
          <p:cNvSpPr>
            <a:spLocks noGrp="1"/>
          </p:cNvSpPr>
          <p:nvPr>
            <p:ph type="title"/>
          </p:nvPr>
        </p:nvSpPr>
        <p:spPr>
          <a:xfrm>
            <a:off x="1096994" y="286604"/>
            <a:ext cx="10830066" cy="1450757"/>
          </a:xfrm>
        </p:spPr>
        <p:txBody>
          <a:bodyPr>
            <a:normAutofit fontScale="90000"/>
          </a:bodyPr>
          <a:lstStyle/>
          <a:p>
            <a:r>
              <a:rPr lang="en-US" sz="4800" b="1" dirty="0"/>
              <a:t/>
            </a:r>
            <a:br>
              <a:rPr lang="en-US" sz="4800" b="1" dirty="0"/>
            </a:br>
            <a:r>
              <a:rPr lang="tr-TR" sz="4800" b="1" dirty="0" err="1" smtClean="0"/>
              <a:t>Priorities</a:t>
            </a:r>
            <a:r>
              <a:rPr lang="tr-TR" sz="4800" b="1" dirty="0" smtClean="0"/>
              <a:t> </a:t>
            </a:r>
            <a:r>
              <a:rPr lang="tr-TR" sz="4800" b="1" dirty="0" err="1" smtClean="0"/>
              <a:t>caused</a:t>
            </a:r>
            <a:r>
              <a:rPr lang="tr-TR" sz="4800" b="1" dirty="0" smtClean="0"/>
              <a:t> a «late» </a:t>
            </a:r>
            <a:r>
              <a:rPr lang="tr-TR" sz="4800" dirty="0" err="1" smtClean="0">
                <a:latin typeface="+mn-lt"/>
              </a:rPr>
              <a:t>skills</a:t>
            </a:r>
            <a:r>
              <a:rPr lang="tr-TR" sz="4800" dirty="0" smtClean="0">
                <a:latin typeface="+mn-lt"/>
              </a:rPr>
              <a:t> </a:t>
            </a:r>
            <a:r>
              <a:rPr lang="tr-TR" sz="4800" dirty="0" err="1" smtClean="0">
                <a:latin typeface="+mn-lt"/>
              </a:rPr>
              <a:t>analysis</a:t>
            </a:r>
            <a:r>
              <a:rPr lang="tr-TR" sz="4800" dirty="0" smtClean="0">
                <a:latin typeface="+mn-lt"/>
              </a:rPr>
              <a:t> </a:t>
            </a:r>
            <a:r>
              <a:rPr lang="tr-TR" sz="4800" dirty="0" err="1" smtClean="0">
                <a:latin typeface="+mn-lt"/>
              </a:rPr>
              <a:t>process</a:t>
            </a:r>
            <a:endParaRPr lang="tr-TR" sz="4800" dirty="0">
              <a:latin typeface="+mn-lt"/>
            </a:endParaRPr>
          </a:p>
        </p:txBody>
      </p:sp>
      <p:sp>
        <p:nvSpPr>
          <p:cNvPr id="6" name="Dikdörtgen 5"/>
          <p:cNvSpPr/>
          <p:nvPr/>
        </p:nvSpPr>
        <p:spPr>
          <a:xfrm>
            <a:off x="765820" y="2060847"/>
            <a:ext cx="10585176" cy="3046988"/>
          </a:xfrm>
          <a:prstGeom prst="rect">
            <a:avLst/>
          </a:prstGeom>
        </p:spPr>
        <p:txBody>
          <a:bodyPr wrap="square">
            <a:spAutoFit/>
          </a:bodyPr>
          <a:lstStyle/>
          <a:p>
            <a:pPr marL="285750" indent="-285750" algn="just">
              <a:buFont typeface="Wingdings" panose="05000000000000000000" pitchFamily="2" charset="2"/>
              <a:buChar char="ü"/>
            </a:pPr>
            <a:r>
              <a:rPr lang="tr-TR" sz="2400" dirty="0" smtClean="0"/>
              <a:t>A</a:t>
            </a:r>
            <a:r>
              <a:rPr lang="en-US" sz="2400" dirty="0" err="1" smtClean="0"/>
              <a:t>sylum</a:t>
            </a:r>
            <a:r>
              <a:rPr lang="en-US" sz="2400" dirty="0" smtClean="0"/>
              <a:t> </a:t>
            </a:r>
            <a:r>
              <a:rPr lang="en-US" sz="2400" dirty="0"/>
              <a:t>seekers </a:t>
            </a:r>
            <a:r>
              <a:rPr lang="tr-TR" sz="2400" dirty="0" err="1" smtClean="0"/>
              <a:t>with</a:t>
            </a:r>
            <a:r>
              <a:rPr lang="tr-TR" sz="2400" dirty="0" smtClean="0"/>
              <a:t> </a:t>
            </a:r>
            <a:r>
              <a:rPr lang="tr-TR" sz="2400" dirty="0" err="1" smtClean="0"/>
              <a:t>academic</a:t>
            </a:r>
            <a:r>
              <a:rPr lang="tr-TR" sz="2400" dirty="0" smtClean="0"/>
              <a:t> background </a:t>
            </a:r>
            <a:r>
              <a:rPr lang="en-US" sz="2400" dirty="0" smtClean="0"/>
              <a:t>can </a:t>
            </a:r>
            <a:r>
              <a:rPr lang="en-US" sz="2400" dirty="0"/>
              <a:t>not be held in Turkey </a:t>
            </a:r>
            <a:r>
              <a:rPr lang="tr-TR" sz="2400" dirty="0" err="1" smtClean="0"/>
              <a:t>due</a:t>
            </a:r>
            <a:r>
              <a:rPr lang="tr-TR" sz="2400" dirty="0" smtClean="0"/>
              <a:t> to the </a:t>
            </a:r>
            <a:r>
              <a:rPr lang="tr-TR" sz="2400" dirty="0" err="1" smtClean="0"/>
              <a:t>priority</a:t>
            </a:r>
            <a:r>
              <a:rPr lang="tr-TR" sz="2400" dirty="0" smtClean="0"/>
              <a:t> </a:t>
            </a:r>
            <a:r>
              <a:rPr lang="tr-TR" sz="2400" dirty="0" err="1" smtClean="0"/>
              <a:t>processes</a:t>
            </a:r>
            <a:r>
              <a:rPr lang="tr-TR" sz="2400" dirty="0" smtClean="0"/>
              <a:t> and </a:t>
            </a:r>
            <a:r>
              <a:rPr lang="tr-TR" sz="2400" dirty="0" err="1" smtClean="0"/>
              <a:t>delays</a:t>
            </a:r>
            <a:r>
              <a:rPr lang="tr-TR" sz="2400" dirty="0" smtClean="0"/>
              <a:t> </a:t>
            </a:r>
            <a:r>
              <a:rPr lang="tr-TR" sz="2400" dirty="0" err="1" smtClean="0"/>
              <a:t>within</a:t>
            </a:r>
            <a:r>
              <a:rPr lang="tr-TR" sz="2400" dirty="0" smtClean="0"/>
              <a:t> </a:t>
            </a:r>
            <a:r>
              <a:rPr lang="tr-TR" sz="2400" dirty="0" err="1" smtClean="0"/>
              <a:t>them</a:t>
            </a:r>
            <a:r>
              <a:rPr lang="tr-TR" sz="2400" dirty="0" smtClean="0"/>
              <a:t> </a:t>
            </a:r>
            <a:r>
              <a:rPr lang="tr-TR" sz="2400" dirty="0" err="1" smtClean="0"/>
              <a:t>during</a:t>
            </a:r>
            <a:r>
              <a:rPr lang="tr-TR" sz="2400" dirty="0" smtClean="0"/>
              <a:t> </a:t>
            </a:r>
            <a:r>
              <a:rPr lang="tr-TR" sz="2400" dirty="0" err="1" smtClean="0"/>
              <a:t>their</a:t>
            </a:r>
            <a:r>
              <a:rPr lang="tr-TR" sz="2400" dirty="0" smtClean="0"/>
              <a:t> </a:t>
            </a:r>
            <a:r>
              <a:rPr lang="tr-TR" sz="2400" dirty="0" err="1" smtClean="0"/>
              <a:t>escape</a:t>
            </a:r>
            <a:r>
              <a:rPr lang="tr-TR" sz="2400" dirty="0" smtClean="0"/>
              <a:t> </a:t>
            </a:r>
            <a:r>
              <a:rPr lang="tr-TR" sz="2400" dirty="0" err="1" smtClean="0"/>
              <a:t>from</a:t>
            </a:r>
            <a:r>
              <a:rPr lang="tr-TR" sz="2400" dirty="0" smtClean="0"/>
              <a:t> </a:t>
            </a:r>
            <a:r>
              <a:rPr lang="tr-TR" sz="2400" dirty="0" err="1" smtClean="0"/>
              <a:t>Syria</a:t>
            </a:r>
            <a:r>
              <a:rPr lang="tr-TR" sz="2400" dirty="0" smtClean="0"/>
              <a:t> (</a:t>
            </a:r>
            <a:r>
              <a:rPr lang="tr-TR" sz="2400" dirty="0" err="1" smtClean="0"/>
              <a:t>first</a:t>
            </a:r>
            <a:r>
              <a:rPr lang="tr-TR" sz="2400" dirty="0" smtClean="0"/>
              <a:t> </a:t>
            </a:r>
            <a:r>
              <a:rPr lang="tr-TR" sz="2400" dirty="0" err="1" smtClean="0"/>
              <a:t>health</a:t>
            </a:r>
            <a:r>
              <a:rPr lang="tr-TR" sz="2400" dirty="0" smtClean="0"/>
              <a:t>- </a:t>
            </a:r>
            <a:r>
              <a:rPr lang="tr-TR" sz="2400" dirty="0" err="1" smtClean="0"/>
              <a:t>second</a:t>
            </a:r>
            <a:r>
              <a:rPr lang="tr-TR" sz="2400" dirty="0" smtClean="0"/>
              <a:t> </a:t>
            </a:r>
            <a:r>
              <a:rPr lang="tr-TR" sz="2400" dirty="0" err="1" smtClean="0"/>
              <a:t>accomodation</a:t>
            </a:r>
            <a:r>
              <a:rPr lang="tr-TR" sz="2400" dirty="0" smtClean="0"/>
              <a:t>-  </a:t>
            </a:r>
            <a:r>
              <a:rPr lang="tr-TR" sz="2400" dirty="0" err="1" smtClean="0"/>
              <a:t>third</a:t>
            </a:r>
            <a:r>
              <a:rPr lang="tr-TR" sz="2400" dirty="0" smtClean="0"/>
              <a:t> </a:t>
            </a:r>
            <a:r>
              <a:rPr lang="tr-TR" sz="2400" dirty="0" err="1" smtClean="0"/>
              <a:t>security</a:t>
            </a:r>
            <a:r>
              <a:rPr lang="tr-TR" sz="2400" dirty="0" smtClean="0"/>
              <a:t>- </a:t>
            </a:r>
            <a:r>
              <a:rPr lang="tr-TR" sz="2400" dirty="0" err="1" smtClean="0"/>
              <a:t>fourth</a:t>
            </a:r>
            <a:r>
              <a:rPr lang="tr-TR" sz="2400" dirty="0" smtClean="0"/>
              <a:t> education)</a:t>
            </a:r>
          </a:p>
          <a:p>
            <a:pPr marL="285750" indent="-285750" algn="just">
              <a:buFont typeface="Wingdings" panose="05000000000000000000" pitchFamily="2" charset="2"/>
              <a:buChar char="ü"/>
            </a:pPr>
            <a:endParaRPr lang="tr-TR" sz="2400" dirty="0"/>
          </a:p>
          <a:p>
            <a:pPr marL="285750" indent="-285750" algn="just">
              <a:buFont typeface="Wingdings" panose="05000000000000000000" pitchFamily="2" charset="2"/>
              <a:buChar char="ü"/>
            </a:pPr>
            <a:r>
              <a:rPr lang="en-US" sz="2400" dirty="0" smtClean="0"/>
              <a:t>There </a:t>
            </a:r>
            <a:r>
              <a:rPr lang="en-US" sz="2400" dirty="0"/>
              <a:t>were those with intellectual background, those with academic background, those with a </a:t>
            </a:r>
            <a:r>
              <a:rPr lang="en-US" sz="2400" dirty="0" err="1" smtClean="0"/>
              <a:t>professio</a:t>
            </a:r>
            <a:r>
              <a:rPr lang="tr-TR" sz="2400" dirty="0" smtClean="0"/>
              <a:t>n </a:t>
            </a:r>
            <a:r>
              <a:rPr lang="tr-TR" sz="2400" dirty="0" err="1" smtClean="0"/>
              <a:t>didn’t</a:t>
            </a:r>
            <a:r>
              <a:rPr lang="tr-TR" sz="2400" dirty="0" smtClean="0"/>
              <a:t> </a:t>
            </a:r>
            <a:r>
              <a:rPr lang="tr-TR" sz="2400" dirty="0" err="1" smtClean="0"/>
              <a:t>stay</a:t>
            </a:r>
            <a:r>
              <a:rPr lang="tr-TR" sz="2400" dirty="0" smtClean="0"/>
              <a:t> in Turkey as the </a:t>
            </a:r>
            <a:r>
              <a:rPr lang="tr-TR" sz="2400" dirty="0" err="1" smtClean="0"/>
              <a:t>skills</a:t>
            </a:r>
            <a:r>
              <a:rPr lang="tr-TR" sz="2400" dirty="0" smtClean="0"/>
              <a:t> </a:t>
            </a:r>
            <a:r>
              <a:rPr lang="en-US" sz="2400" dirty="0" smtClean="0"/>
              <a:t>analysis</a:t>
            </a:r>
            <a:r>
              <a:rPr lang="en-US" sz="2400" dirty="0"/>
              <a:t>, </a:t>
            </a:r>
            <a:r>
              <a:rPr lang="en-US" sz="2400" dirty="0" smtClean="0"/>
              <a:t>occupational </a:t>
            </a:r>
            <a:r>
              <a:rPr lang="en-US" sz="2400" dirty="0"/>
              <a:t>analysis from the first </a:t>
            </a:r>
            <a:r>
              <a:rPr lang="en-US" sz="2400" dirty="0" smtClean="0"/>
              <a:t>day</a:t>
            </a:r>
            <a:r>
              <a:rPr lang="tr-TR" sz="2400" dirty="0" smtClean="0"/>
              <a:t> </a:t>
            </a:r>
            <a:r>
              <a:rPr lang="tr-TR" sz="2400" dirty="0" err="1" smtClean="0"/>
              <a:t>couldn’t</a:t>
            </a:r>
            <a:r>
              <a:rPr lang="tr-TR" sz="2400" dirty="0" smtClean="0"/>
              <a:t> be </a:t>
            </a:r>
            <a:r>
              <a:rPr lang="tr-TR" sz="2400" dirty="0" err="1" smtClean="0"/>
              <a:t>realized</a:t>
            </a:r>
            <a:r>
              <a:rPr lang="tr-TR" sz="2400" dirty="0" smtClean="0"/>
              <a:t> </a:t>
            </a:r>
            <a:r>
              <a:rPr lang="tr-TR" sz="2400" dirty="0" err="1" smtClean="0"/>
              <a:t>due</a:t>
            </a:r>
            <a:r>
              <a:rPr lang="tr-TR" sz="2400" dirty="0" smtClean="0"/>
              <a:t> to the </a:t>
            </a:r>
            <a:r>
              <a:rPr lang="tr-TR" sz="2400" dirty="0" err="1" smtClean="0"/>
              <a:t>scene</a:t>
            </a:r>
            <a:r>
              <a:rPr lang="tr-TR" sz="2400" dirty="0" smtClean="0"/>
              <a:t> at the </a:t>
            </a:r>
            <a:r>
              <a:rPr lang="tr-TR" sz="2400" dirty="0" err="1" smtClean="0"/>
              <a:t>Turkish</a:t>
            </a:r>
            <a:r>
              <a:rPr lang="tr-TR" sz="2400" dirty="0" smtClean="0"/>
              <a:t> </a:t>
            </a:r>
            <a:r>
              <a:rPr lang="tr-TR" sz="2400" dirty="0" err="1" smtClean="0"/>
              <a:t>border</a:t>
            </a:r>
            <a:r>
              <a:rPr lang="tr-TR" sz="2400" dirty="0" smtClean="0"/>
              <a:t> </a:t>
            </a:r>
            <a:r>
              <a:rPr lang="tr-TR" sz="2400" dirty="0" err="1" smtClean="0"/>
              <a:t>which</a:t>
            </a:r>
            <a:r>
              <a:rPr lang="tr-TR" sz="2400" dirty="0" smtClean="0"/>
              <a:t> was an </a:t>
            </a:r>
            <a:r>
              <a:rPr lang="tr-TR" sz="2400" dirty="0" err="1" smtClean="0"/>
              <a:t>unwitnessed</a:t>
            </a:r>
            <a:r>
              <a:rPr lang="tr-TR" sz="2400" dirty="0" smtClean="0"/>
              <a:t> </a:t>
            </a:r>
            <a:r>
              <a:rPr lang="tr-TR" sz="2400" dirty="0" err="1" smtClean="0"/>
              <a:t>humanity</a:t>
            </a:r>
            <a:r>
              <a:rPr lang="tr-TR" sz="2400" dirty="0" smtClean="0"/>
              <a:t> </a:t>
            </a:r>
            <a:r>
              <a:rPr lang="tr-TR" sz="2400" dirty="0" err="1" smtClean="0"/>
              <a:t>disaster</a:t>
            </a:r>
            <a:r>
              <a:rPr lang="tr-TR" sz="2400" dirty="0" smtClean="0"/>
              <a:t> since Second World </a:t>
            </a:r>
            <a:r>
              <a:rPr lang="tr-TR" sz="2400" dirty="0" err="1" smtClean="0"/>
              <a:t>War</a:t>
            </a:r>
            <a:r>
              <a:rPr lang="tr-TR" sz="2400" dirty="0" smtClean="0"/>
              <a:t>.</a:t>
            </a:r>
            <a:endParaRPr lang="tr-TR" sz="2400" dirty="0"/>
          </a:p>
        </p:txBody>
      </p:sp>
    </p:spTree>
    <p:extLst>
      <p:ext uri="{BB962C8B-B14F-4D97-AF65-F5344CB8AC3E}">
        <p14:creationId xmlns:p14="http://schemas.microsoft.com/office/powerpoint/2010/main" val="246192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9704836" y="5289713"/>
            <a:ext cx="1885950" cy="838200"/>
          </a:xfrm>
          <a:prstGeom prst="rect">
            <a:avLst/>
          </a:prstGeom>
        </p:spPr>
      </p:pic>
      <p:sp>
        <p:nvSpPr>
          <p:cNvPr id="5" name="Unvan 4"/>
          <p:cNvSpPr>
            <a:spLocks noGrp="1"/>
          </p:cNvSpPr>
          <p:nvPr>
            <p:ph type="title"/>
          </p:nvPr>
        </p:nvSpPr>
        <p:spPr>
          <a:xfrm>
            <a:off x="981844" y="508838"/>
            <a:ext cx="10055781" cy="1332697"/>
          </a:xfrm>
        </p:spPr>
        <p:txBody>
          <a:bodyPr>
            <a:normAutofit/>
          </a:bodyPr>
          <a:lstStyle/>
          <a:p>
            <a:r>
              <a:rPr lang="tr-TR" sz="4400" dirty="0" smtClean="0">
                <a:latin typeface="+mn-lt"/>
              </a:rPr>
              <a:t>Work </a:t>
            </a:r>
            <a:r>
              <a:rPr lang="en-US" sz="4400" dirty="0">
                <a:latin typeface="+mn-lt"/>
              </a:rPr>
              <a:t>Permit </a:t>
            </a:r>
            <a:r>
              <a:rPr lang="en-US" sz="4400" dirty="0" smtClean="0">
                <a:latin typeface="+mn-lt"/>
              </a:rPr>
              <a:t>Law</a:t>
            </a:r>
            <a:r>
              <a:rPr lang="tr-TR" sz="4400" dirty="0" smtClean="0">
                <a:latin typeface="+mn-lt"/>
              </a:rPr>
              <a:t>; </a:t>
            </a:r>
            <a:r>
              <a:rPr lang="en-US" sz="4400" dirty="0" smtClean="0">
                <a:latin typeface="+mn-lt"/>
              </a:rPr>
              <a:t>legal </a:t>
            </a:r>
            <a:r>
              <a:rPr lang="en-US" sz="4400" dirty="0">
                <a:latin typeface="+mn-lt"/>
              </a:rPr>
              <a:t>umbrella for Syrians </a:t>
            </a:r>
            <a:endParaRPr lang="tr-TR" sz="4400" dirty="0">
              <a:latin typeface="+mn-lt"/>
            </a:endParaRPr>
          </a:p>
        </p:txBody>
      </p:sp>
      <p:sp>
        <p:nvSpPr>
          <p:cNvPr id="8" name="Dikdörtgen 7"/>
          <p:cNvSpPr/>
          <p:nvPr/>
        </p:nvSpPr>
        <p:spPr>
          <a:xfrm>
            <a:off x="981844" y="1844824"/>
            <a:ext cx="10608942" cy="3662541"/>
          </a:xfrm>
          <a:prstGeom prst="rect">
            <a:avLst/>
          </a:prstGeom>
        </p:spPr>
        <p:txBody>
          <a:bodyPr wrap="square">
            <a:spAutoFit/>
          </a:bodyPr>
          <a:lstStyle/>
          <a:p>
            <a:pPr marL="285750" indent="-285750">
              <a:buFont typeface="Wingdings" panose="05000000000000000000" pitchFamily="2" charset="2"/>
              <a:buChar char="ü"/>
            </a:pPr>
            <a:endParaRPr lang="tr-TR" sz="2400" dirty="0" smtClean="0"/>
          </a:p>
          <a:p>
            <a:pPr marL="285750" indent="-285750">
              <a:buFont typeface="Wingdings" panose="05000000000000000000" pitchFamily="2" charset="2"/>
              <a:buChar char="ü"/>
            </a:pPr>
            <a:r>
              <a:rPr lang="en-US" sz="2400" dirty="0" smtClean="0"/>
              <a:t>It </a:t>
            </a:r>
            <a:r>
              <a:rPr lang="en-US" sz="2400" dirty="0"/>
              <a:t>is the employer’s responsibility to apply – after signing a contract – for a work permit on behalf of the Syrian employee via an online portal of the Ministry of Labor and Social Security. The number of Syrians under Temporary Protection cannot exceed 10 percent of the workforce at any workplace. </a:t>
            </a:r>
            <a:endParaRPr lang="tr-TR" sz="2400" dirty="0" smtClean="0"/>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a:t>They are allowed to work only in the provinces they are registered in. </a:t>
            </a:r>
            <a:endParaRPr lang="tr-TR" sz="2400" dirty="0" smtClean="0"/>
          </a:p>
          <a:p>
            <a:pPr marL="285750" indent="-285750">
              <a:buFont typeface="Wingdings" panose="05000000000000000000" pitchFamily="2" charset="2"/>
              <a:buChar char="ü"/>
            </a:pPr>
            <a:endParaRPr lang="tr-TR" sz="2400" dirty="0" smtClean="0"/>
          </a:p>
          <a:p>
            <a:r>
              <a:rPr lang="en-US" sz="2000" dirty="0" smtClean="0">
                <a:hlinkClick r:id="rId4"/>
              </a:rPr>
              <a:t>https://www.ailevecalisma.gov.tr/uigm/ad%C4%B1m-ad%C4%B1m-%C3%A7al%C4%B1%C5%9Fma-%C4%B0zni-ba%C5%9Fvurusu/#25-50-2019%2009:50:14-1</a:t>
            </a:r>
            <a:r>
              <a:rPr lang="tr-TR" sz="2000" dirty="0" smtClean="0"/>
              <a:t> </a:t>
            </a:r>
            <a:endParaRPr lang="en-US" sz="2000" dirty="0"/>
          </a:p>
        </p:txBody>
      </p:sp>
    </p:spTree>
    <p:extLst>
      <p:ext uri="{BB962C8B-B14F-4D97-AF65-F5344CB8AC3E}">
        <p14:creationId xmlns:p14="http://schemas.microsoft.com/office/powerpoint/2010/main" val="40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93971" y="-131077"/>
            <a:ext cx="11305256" cy="2016021"/>
          </a:xfrm>
        </p:spPr>
        <p:txBody>
          <a:bodyPr rtlCol="0">
            <a:normAutofit fontScale="90000"/>
          </a:bodyPr>
          <a:lstStyle/>
          <a:p>
            <a:pPr algn="just"/>
            <a:r>
              <a:rPr lang="tr-TR" sz="2700" b="1" dirty="0" smtClean="0"/>
              <a:t/>
            </a:r>
            <a:br>
              <a:rPr lang="tr-TR" sz="2700" b="1" dirty="0" smtClean="0"/>
            </a:br>
            <a:r>
              <a:rPr lang="tr-TR" sz="4000" b="1" dirty="0" smtClean="0"/>
              <a:t> </a:t>
            </a:r>
            <a:r>
              <a:rPr lang="tr-TR" sz="4000" b="1" dirty="0" smtClean="0"/>
              <a:t/>
            </a:r>
            <a:br>
              <a:rPr lang="tr-TR" sz="4000" b="1" dirty="0" smtClean="0"/>
            </a:br>
            <a:r>
              <a:rPr lang="tr-TR" sz="4000" b="1" dirty="0" err="1" smtClean="0">
                <a:latin typeface="+mn-lt"/>
              </a:rPr>
              <a:t>Objective</a:t>
            </a:r>
            <a:r>
              <a:rPr lang="tr-TR" sz="4000" b="1" dirty="0" smtClean="0">
                <a:latin typeface="+mn-lt"/>
              </a:rPr>
              <a:t> :</a:t>
            </a:r>
            <a:r>
              <a:rPr lang="en-US" sz="4400" dirty="0" smtClean="0">
                <a:latin typeface="+mn-lt"/>
              </a:rPr>
              <a:t>To </a:t>
            </a:r>
            <a:r>
              <a:rPr lang="en-US" sz="4400" dirty="0">
                <a:latin typeface="+mn-lt"/>
              </a:rPr>
              <a:t>integrate all the necessary adaptation tools to prepare young asylum seekers in the labor </a:t>
            </a:r>
            <a:r>
              <a:rPr lang="en-US" sz="4400" dirty="0" smtClean="0">
                <a:latin typeface="+mn-lt"/>
              </a:rPr>
              <a:t>market</a:t>
            </a:r>
            <a:endParaRPr lang="tr-TR" sz="4400" dirty="0">
              <a:latin typeface="+mn-lt"/>
            </a:endParaRPr>
          </a:p>
        </p:txBody>
      </p:sp>
      <p:sp>
        <p:nvSpPr>
          <p:cNvPr id="2" name="İçerik Yer Tutucusu 1"/>
          <p:cNvSpPr>
            <a:spLocks noGrp="1"/>
          </p:cNvSpPr>
          <p:nvPr>
            <p:ph idx="1"/>
          </p:nvPr>
        </p:nvSpPr>
        <p:spPr>
          <a:xfrm>
            <a:off x="1185675" y="1884944"/>
            <a:ext cx="9433048" cy="4153689"/>
          </a:xfrm>
        </p:spPr>
        <p:txBody>
          <a:bodyPr rtlCol="0">
            <a:noAutofit/>
          </a:bodyPr>
          <a:lstStyle/>
          <a:p>
            <a:pPr>
              <a:lnSpc>
                <a:spcPct val="120000"/>
              </a:lnSpc>
              <a:spcBef>
                <a:spcPts val="0"/>
              </a:spcBef>
              <a:buFont typeface="Wingdings" panose="05000000000000000000" pitchFamily="2" charset="2"/>
              <a:buChar char="Ø"/>
            </a:pPr>
            <a:r>
              <a:rPr lang="tr-TR" sz="2400" dirty="0" smtClean="0">
                <a:solidFill>
                  <a:schemeClr val="tx1"/>
                </a:solidFill>
              </a:rPr>
              <a:t>   </a:t>
            </a:r>
            <a:r>
              <a:rPr lang="en-US" sz="2400" dirty="0">
                <a:solidFill>
                  <a:schemeClr val="tx1"/>
                </a:solidFill>
              </a:rPr>
              <a:t>Municipalities</a:t>
            </a:r>
          </a:p>
          <a:p>
            <a:pPr>
              <a:lnSpc>
                <a:spcPct val="120000"/>
              </a:lnSpc>
              <a:spcBef>
                <a:spcPts val="0"/>
              </a:spcBef>
              <a:buFont typeface="Wingdings" panose="05000000000000000000" pitchFamily="2" charset="2"/>
              <a:buChar char="Ø"/>
            </a:pPr>
            <a:r>
              <a:rPr lang="en-US" sz="2400" dirty="0">
                <a:solidFill>
                  <a:schemeClr val="tx1"/>
                </a:solidFill>
              </a:rPr>
              <a:t>   Migration Research Centers of Universities</a:t>
            </a:r>
          </a:p>
          <a:p>
            <a:pPr>
              <a:lnSpc>
                <a:spcPct val="120000"/>
              </a:lnSpc>
              <a:spcBef>
                <a:spcPts val="0"/>
              </a:spcBef>
              <a:buFont typeface="Wingdings" panose="05000000000000000000" pitchFamily="2" charset="2"/>
              <a:buChar char="Ø"/>
            </a:pPr>
            <a:r>
              <a:rPr lang="en-US" sz="2400" dirty="0">
                <a:solidFill>
                  <a:schemeClr val="tx1"/>
                </a:solidFill>
              </a:rPr>
              <a:t>   Ministry of Education</a:t>
            </a:r>
          </a:p>
          <a:p>
            <a:pPr>
              <a:lnSpc>
                <a:spcPct val="120000"/>
              </a:lnSpc>
              <a:spcBef>
                <a:spcPts val="0"/>
              </a:spcBef>
              <a:buFont typeface="Wingdings" panose="05000000000000000000" pitchFamily="2" charset="2"/>
              <a:buChar char="Ø"/>
            </a:pPr>
            <a:r>
              <a:rPr lang="en-US" sz="2400" dirty="0">
                <a:solidFill>
                  <a:schemeClr val="tx1"/>
                </a:solidFill>
              </a:rPr>
              <a:t>   Ministry of Interior</a:t>
            </a:r>
          </a:p>
          <a:p>
            <a:pPr>
              <a:lnSpc>
                <a:spcPct val="120000"/>
              </a:lnSpc>
              <a:spcBef>
                <a:spcPts val="0"/>
              </a:spcBef>
              <a:buFont typeface="Wingdings" panose="05000000000000000000" pitchFamily="2" charset="2"/>
              <a:buChar char="Ø"/>
            </a:pPr>
            <a:r>
              <a:rPr lang="en-US" sz="2400" dirty="0">
                <a:solidFill>
                  <a:schemeClr val="tx1"/>
                </a:solidFill>
              </a:rPr>
              <a:t>   Ministry of Family, Labor and Social Services</a:t>
            </a:r>
          </a:p>
          <a:p>
            <a:pPr>
              <a:lnSpc>
                <a:spcPct val="120000"/>
              </a:lnSpc>
              <a:spcBef>
                <a:spcPts val="0"/>
              </a:spcBef>
              <a:buFont typeface="Wingdings" panose="05000000000000000000" pitchFamily="2" charset="2"/>
              <a:buChar char="Ø"/>
            </a:pPr>
            <a:r>
              <a:rPr lang="en-US" sz="2400" dirty="0">
                <a:solidFill>
                  <a:schemeClr val="tx1"/>
                </a:solidFill>
              </a:rPr>
              <a:t>   National Defense Department</a:t>
            </a:r>
          </a:p>
          <a:p>
            <a:pPr>
              <a:lnSpc>
                <a:spcPct val="120000"/>
              </a:lnSpc>
              <a:spcBef>
                <a:spcPts val="0"/>
              </a:spcBef>
              <a:buFont typeface="Wingdings" panose="05000000000000000000" pitchFamily="2" charset="2"/>
              <a:buChar char="Ø"/>
            </a:pPr>
            <a:r>
              <a:rPr lang="en-US" sz="2400" dirty="0">
                <a:solidFill>
                  <a:schemeClr val="tx1"/>
                </a:solidFill>
              </a:rPr>
              <a:t>   </a:t>
            </a:r>
            <a:r>
              <a:rPr lang="tr-TR" sz="2400" dirty="0" err="1" smtClean="0">
                <a:solidFill>
                  <a:schemeClr val="tx1"/>
                </a:solidFill>
              </a:rPr>
              <a:t>Turkish</a:t>
            </a:r>
            <a:r>
              <a:rPr lang="tr-TR" sz="2400" dirty="0" smtClean="0">
                <a:solidFill>
                  <a:schemeClr val="tx1"/>
                </a:solidFill>
              </a:rPr>
              <a:t> </a:t>
            </a:r>
            <a:r>
              <a:rPr lang="tr-TR" sz="2400" dirty="0" err="1" smtClean="0">
                <a:solidFill>
                  <a:schemeClr val="tx1"/>
                </a:solidFill>
              </a:rPr>
              <a:t>Employment</a:t>
            </a:r>
            <a:r>
              <a:rPr lang="tr-TR" sz="2400" dirty="0" smtClean="0">
                <a:solidFill>
                  <a:schemeClr val="tx1"/>
                </a:solidFill>
              </a:rPr>
              <a:t> </a:t>
            </a:r>
            <a:r>
              <a:rPr lang="tr-TR" sz="2400" dirty="0" err="1" smtClean="0">
                <a:solidFill>
                  <a:schemeClr val="tx1"/>
                </a:solidFill>
              </a:rPr>
              <a:t>Agency</a:t>
            </a:r>
            <a:endParaRPr lang="en-US" sz="2400" dirty="0">
              <a:solidFill>
                <a:schemeClr val="tx1"/>
              </a:solidFill>
            </a:endParaRPr>
          </a:p>
          <a:p>
            <a:pPr>
              <a:lnSpc>
                <a:spcPct val="120000"/>
              </a:lnSpc>
              <a:spcBef>
                <a:spcPts val="0"/>
              </a:spcBef>
              <a:buFont typeface="Wingdings" panose="05000000000000000000" pitchFamily="2" charset="2"/>
              <a:buChar char="Ø"/>
            </a:pPr>
            <a:r>
              <a:rPr lang="en-US" sz="2400" dirty="0">
                <a:solidFill>
                  <a:schemeClr val="tx1"/>
                </a:solidFill>
              </a:rPr>
              <a:t>   Non-Governmental Organizations</a:t>
            </a:r>
          </a:p>
          <a:p>
            <a:pPr>
              <a:lnSpc>
                <a:spcPct val="120000"/>
              </a:lnSpc>
              <a:spcBef>
                <a:spcPts val="0"/>
              </a:spcBef>
              <a:buFont typeface="Wingdings" panose="05000000000000000000" pitchFamily="2" charset="2"/>
              <a:buChar char="Ø"/>
            </a:pPr>
            <a:r>
              <a:rPr lang="en-US" sz="2400" dirty="0">
                <a:solidFill>
                  <a:schemeClr val="tx1"/>
                </a:solidFill>
              </a:rPr>
              <a:t>   International Organizations (IOM, ILO, ETF, WB etc.)</a:t>
            </a:r>
            <a:endParaRPr lang="tr-TR" sz="2000" dirty="0" smtClean="0"/>
          </a:p>
        </p:txBody>
      </p:sp>
      <p:pic>
        <p:nvPicPr>
          <p:cNvPr id="4" name="Resim 3"/>
          <p:cNvPicPr>
            <a:picLocks noChangeAspect="1"/>
          </p:cNvPicPr>
          <p:nvPr/>
        </p:nvPicPr>
        <p:blipFill>
          <a:blip r:embed="rId3"/>
          <a:stretch>
            <a:fillRect/>
          </a:stretch>
        </p:blipFill>
        <p:spPr>
          <a:xfrm>
            <a:off x="10126860" y="5301208"/>
            <a:ext cx="1883827" cy="841321"/>
          </a:xfrm>
          <a:prstGeom prst="rect">
            <a:avLst/>
          </a:prstGeom>
        </p:spPr>
      </p:pic>
    </p:spTree>
    <p:extLst>
      <p:ext uri="{BB962C8B-B14F-4D97-AF65-F5344CB8AC3E}">
        <p14:creationId xmlns:p14="http://schemas.microsoft.com/office/powerpoint/2010/main" val="51538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63441" y="836712"/>
            <a:ext cx="10992839" cy="936104"/>
          </a:xfrm>
        </p:spPr>
        <p:txBody>
          <a:bodyPr rtlCol="0">
            <a:normAutofit fontScale="90000"/>
          </a:bodyPr>
          <a:lstStyle/>
          <a:p>
            <a:r>
              <a:rPr lang="tr-TR" sz="2700" b="1" dirty="0" smtClean="0"/>
              <a:t/>
            </a:r>
            <a:br>
              <a:rPr lang="tr-TR" sz="2700" b="1" dirty="0" smtClean="0"/>
            </a:br>
            <a:r>
              <a:rPr lang="tr-TR" sz="2700" b="1" dirty="0"/>
              <a:t/>
            </a:r>
            <a:br>
              <a:rPr lang="tr-TR" sz="2700" b="1" dirty="0"/>
            </a:br>
            <a:r>
              <a:rPr lang="tr-TR" sz="2700" b="1" dirty="0" smtClean="0"/>
              <a:t> </a:t>
            </a:r>
            <a:br>
              <a:rPr lang="tr-TR" sz="2700" b="1" dirty="0" smtClean="0"/>
            </a:br>
            <a:r>
              <a:rPr lang="tr-TR" sz="2700" b="1" dirty="0" smtClean="0"/>
              <a:t/>
            </a:r>
            <a:br>
              <a:rPr lang="tr-TR" sz="2700" b="1" dirty="0" smtClean="0"/>
            </a:br>
            <a:r>
              <a:rPr lang="tr-TR" sz="4900" dirty="0" smtClean="0">
                <a:latin typeface="+mn-lt"/>
              </a:rPr>
              <a:t>GUIDE for the </a:t>
            </a:r>
            <a:r>
              <a:rPr lang="tr-TR" sz="4900" dirty="0" err="1" smtClean="0">
                <a:latin typeface="+mn-lt"/>
              </a:rPr>
              <a:t>Objective</a:t>
            </a:r>
            <a:endParaRPr lang="tr-TR" sz="4900" dirty="0">
              <a:latin typeface="+mn-lt"/>
            </a:endParaRPr>
          </a:p>
        </p:txBody>
      </p:sp>
      <p:pic>
        <p:nvPicPr>
          <p:cNvPr id="4" name="Resim 3"/>
          <p:cNvPicPr>
            <a:picLocks noChangeAspect="1"/>
          </p:cNvPicPr>
          <p:nvPr/>
        </p:nvPicPr>
        <p:blipFill>
          <a:blip r:embed="rId3"/>
          <a:stretch>
            <a:fillRect/>
          </a:stretch>
        </p:blipFill>
        <p:spPr>
          <a:xfrm>
            <a:off x="8731423" y="416051"/>
            <a:ext cx="1883827" cy="841321"/>
          </a:xfrm>
          <a:prstGeom prst="rect">
            <a:avLst/>
          </a:prstGeom>
        </p:spPr>
      </p:pic>
      <p:sp>
        <p:nvSpPr>
          <p:cNvPr id="5" name="Metin kutusu 4"/>
          <p:cNvSpPr txBox="1"/>
          <p:nvPr/>
        </p:nvSpPr>
        <p:spPr>
          <a:xfrm>
            <a:off x="486062" y="2060848"/>
            <a:ext cx="11368989" cy="3960440"/>
          </a:xfrm>
          <a:prstGeom prst="rect">
            <a:avLst/>
          </a:prstGeom>
          <a:noFill/>
          <a:ln>
            <a:solidFill>
              <a:schemeClr val="accent1">
                <a:lumMod val="20000"/>
                <a:lumOff val="80000"/>
              </a:schemeClr>
            </a:solidFill>
          </a:ln>
        </p:spPr>
        <p:txBody>
          <a:bodyPr wrap="square" rtlCol="0" anchor="ctr" anchorCtr="1">
            <a:spAutoFit/>
          </a:bodyPr>
          <a:lstStyle/>
          <a:p>
            <a:pPr algn="just"/>
            <a:r>
              <a:rPr lang="tr-TR" sz="2800" b="1" dirty="0" smtClean="0"/>
              <a:t>First </a:t>
            </a:r>
            <a:r>
              <a:rPr lang="tr-TR" sz="2800" b="1" dirty="0" err="1" smtClean="0"/>
              <a:t>Stage</a:t>
            </a:r>
            <a:r>
              <a:rPr lang="tr-TR" sz="2800" b="1" dirty="0" smtClean="0"/>
              <a:t>: </a:t>
            </a:r>
            <a:r>
              <a:rPr lang="tr-TR" sz="2800" dirty="0" smtClean="0"/>
              <a:t>D</a:t>
            </a:r>
            <a:r>
              <a:rPr lang="en-US" sz="2800" dirty="0" smtClean="0"/>
              <a:t>escribe </a:t>
            </a:r>
            <a:r>
              <a:rPr lang="en-US" sz="2800" dirty="0"/>
              <a:t>the skills, qualifications and experiences of the individual (security, health, education, legal, etc.) who can provide assistance to citizens of different </a:t>
            </a:r>
            <a:r>
              <a:rPr lang="en-US" sz="2800" dirty="0" smtClean="0"/>
              <a:t>countries</a:t>
            </a:r>
            <a:r>
              <a:rPr lang="tr-TR" sz="2800" dirty="0" smtClean="0"/>
              <a:t>.</a:t>
            </a:r>
            <a:endParaRPr lang="en-US" sz="2800" dirty="0"/>
          </a:p>
          <a:p>
            <a:pPr algn="just"/>
            <a:endParaRPr lang="en-US" sz="2800" b="1" dirty="0"/>
          </a:p>
          <a:p>
            <a:pPr algn="just"/>
            <a:r>
              <a:rPr lang="tr-TR" sz="2800" b="1" dirty="0" smtClean="0"/>
              <a:t>S</a:t>
            </a:r>
            <a:r>
              <a:rPr lang="en-US" sz="2800" b="1" dirty="0" err="1" smtClean="0"/>
              <a:t>econd</a:t>
            </a:r>
            <a:r>
              <a:rPr lang="en-US" sz="2800" b="1" dirty="0" smtClean="0"/>
              <a:t> </a:t>
            </a:r>
            <a:r>
              <a:rPr lang="en-US" sz="2800" b="1" dirty="0"/>
              <a:t>stage: </a:t>
            </a:r>
            <a:r>
              <a:rPr lang="en-US" sz="2800" dirty="0"/>
              <a:t>to establish a basis for guidance; identify skills development needs; job search and job matching.</a:t>
            </a:r>
          </a:p>
          <a:p>
            <a:pPr algn="just"/>
            <a:endParaRPr lang="en-US" sz="2800" b="1" dirty="0"/>
          </a:p>
          <a:p>
            <a:pPr algn="just"/>
            <a:r>
              <a:rPr lang="en-US" sz="2800" b="1" dirty="0"/>
              <a:t>Third stage: </a:t>
            </a:r>
            <a:r>
              <a:rPr lang="en-US" sz="2800" dirty="0"/>
              <a:t>Storing information in an accessible / common database</a:t>
            </a:r>
            <a:r>
              <a:rPr lang="en-US" sz="2800" dirty="0" smtClean="0"/>
              <a:t>.</a:t>
            </a:r>
            <a:r>
              <a:rPr lang="en-US" sz="2800" dirty="0"/>
              <a:t> </a:t>
            </a:r>
            <a:endParaRPr lang="tr-TR" sz="2800" dirty="0" smtClean="0"/>
          </a:p>
          <a:p>
            <a:pPr algn="just"/>
            <a:endParaRPr lang="en-US" sz="2800" dirty="0"/>
          </a:p>
        </p:txBody>
      </p:sp>
    </p:spTree>
    <p:extLst>
      <p:ext uri="{BB962C8B-B14F-4D97-AF65-F5344CB8AC3E}">
        <p14:creationId xmlns:p14="http://schemas.microsoft.com/office/powerpoint/2010/main" val="103685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21190" y="1830622"/>
            <a:ext cx="8675992" cy="3944913"/>
          </a:xfrm>
          <a:solidFill>
            <a:schemeClr val="bg1"/>
          </a:solidFill>
        </p:spPr>
        <p:txBody>
          <a:bodyPr>
            <a:normAutofit/>
          </a:bodyPr>
          <a:lstStyle/>
          <a:p>
            <a:pPr marL="0" indent="0" algn="ctr">
              <a:buNone/>
            </a:pPr>
            <a:endParaRPr lang="tr-TR" dirty="0" smtClean="0"/>
          </a:p>
          <a:p>
            <a:pPr marL="0" indent="0" algn="ctr">
              <a:buNone/>
            </a:pPr>
            <a:r>
              <a:rPr lang="tr-TR" sz="4000" b="1" dirty="0" smtClean="0"/>
              <a:t>Thank you !</a:t>
            </a:r>
            <a:endParaRPr lang="tr-TR" sz="4000" b="1" dirty="0"/>
          </a:p>
          <a:p>
            <a:pPr marL="0" indent="0" algn="ctr">
              <a:buNone/>
            </a:pPr>
            <a:r>
              <a:rPr lang="tr-TR" sz="4000" dirty="0" smtClean="0"/>
              <a:t>Ministry of National Education</a:t>
            </a:r>
            <a:endParaRPr lang="tr-TR" sz="4000" dirty="0" smtClean="0"/>
          </a:p>
          <a:p>
            <a:pPr marL="0" indent="0" algn="ctr">
              <a:buNone/>
            </a:pPr>
            <a:r>
              <a:rPr lang="tr-TR" dirty="0" smtClean="0">
                <a:solidFill>
                  <a:srgbClr val="0070C0"/>
                </a:solidFill>
              </a:rPr>
              <a:t>Özlem </a:t>
            </a:r>
            <a:r>
              <a:rPr lang="tr-TR" dirty="0" smtClean="0">
                <a:solidFill>
                  <a:srgbClr val="0070C0"/>
                </a:solidFill>
              </a:rPr>
              <a:t>Kalkan </a:t>
            </a:r>
            <a:r>
              <a:rPr lang="tr-TR" dirty="0" smtClean="0">
                <a:solidFill>
                  <a:srgbClr val="0070C0"/>
                </a:solidFill>
                <a:hlinkClick r:id="rId2"/>
              </a:rPr>
              <a:t>okalkan@meb.gov.tr</a:t>
            </a:r>
            <a:r>
              <a:rPr lang="tr-TR" dirty="0" smtClean="0">
                <a:solidFill>
                  <a:srgbClr val="0070C0"/>
                </a:solidFill>
              </a:rPr>
              <a:t>  </a:t>
            </a:r>
            <a:endParaRPr lang="tr-TR" dirty="0" smtClean="0">
              <a:solidFill>
                <a:srgbClr val="0070C0"/>
              </a:solidFill>
            </a:endParaRPr>
          </a:p>
          <a:p>
            <a:pPr marL="0" indent="0" algn="ctr">
              <a:buNone/>
            </a:pPr>
            <a:r>
              <a:rPr lang="tr-TR" dirty="0" smtClean="0">
                <a:solidFill>
                  <a:srgbClr val="0070C0"/>
                </a:solidFill>
              </a:rPr>
              <a:t>GSM: +90 532 2086555</a:t>
            </a:r>
          </a:p>
          <a:p>
            <a:pPr marL="0" indent="0" algn="ctr">
              <a:buNone/>
            </a:pPr>
            <a:r>
              <a:rPr lang="tr-TR" dirty="0" smtClean="0">
                <a:solidFill>
                  <a:srgbClr val="0070C0"/>
                </a:solidFill>
              </a:rPr>
              <a:t>Office: +90 312 413 3920</a:t>
            </a:r>
            <a:endParaRPr lang="tr-TR" dirty="0" smtClean="0">
              <a:solidFill>
                <a:srgbClr val="0070C0"/>
              </a:solidFill>
            </a:endParaRPr>
          </a:p>
        </p:txBody>
      </p:sp>
      <p:sp>
        <p:nvSpPr>
          <p:cNvPr id="5" name="Metin kutusu 4"/>
          <p:cNvSpPr txBox="1"/>
          <p:nvPr/>
        </p:nvSpPr>
        <p:spPr>
          <a:xfrm>
            <a:off x="1341884" y="476672"/>
            <a:ext cx="10081120" cy="1152128"/>
          </a:xfrm>
          <a:prstGeom prst="rect">
            <a:avLst/>
          </a:prstGeom>
          <a:noFill/>
          <a:ln>
            <a:solidFill>
              <a:schemeClr val="accent1">
                <a:lumMod val="20000"/>
                <a:lumOff val="80000"/>
              </a:schemeClr>
            </a:solidFill>
          </a:ln>
        </p:spPr>
        <p:txBody>
          <a:bodyPr wrap="square" rtlCol="0" anchor="ctr" anchorCtr="1">
            <a:spAutoFit/>
          </a:bodyPr>
          <a:lstStyle/>
          <a:p>
            <a:endParaRPr lang="tr-TR" dirty="0" smtClean="0"/>
          </a:p>
        </p:txBody>
      </p:sp>
      <p:pic>
        <p:nvPicPr>
          <p:cNvPr id="6" name="Resim 5"/>
          <p:cNvPicPr>
            <a:picLocks noChangeAspect="1"/>
          </p:cNvPicPr>
          <p:nvPr/>
        </p:nvPicPr>
        <p:blipFill>
          <a:blip r:embed="rId3"/>
          <a:stretch>
            <a:fillRect/>
          </a:stretch>
        </p:blipFill>
        <p:spPr>
          <a:xfrm>
            <a:off x="435139" y="700290"/>
            <a:ext cx="11248095" cy="920576"/>
          </a:xfrm>
          <a:prstGeom prst="rect">
            <a:avLst/>
          </a:prstGeom>
        </p:spPr>
      </p:pic>
    </p:spTree>
    <p:extLst>
      <p:ext uri="{BB962C8B-B14F-4D97-AF65-F5344CB8AC3E}">
        <p14:creationId xmlns:p14="http://schemas.microsoft.com/office/powerpoint/2010/main" val="329875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smtClean="0">
                <a:latin typeface="Calibri" panose="020F0502020204030204" pitchFamily="34" charset="0"/>
              </a:rPr>
              <a:t>Project </a:t>
            </a:r>
            <a:r>
              <a:rPr lang="tr-TR" dirty="0" err="1" smtClean="0">
                <a:latin typeface="Calibri" panose="020F0502020204030204" pitchFamily="34" charset="0"/>
              </a:rPr>
              <a:t>Partners</a:t>
            </a:r>
            <a:endParaRPr lang="tr-TR" dirty="0">
              <a:latin typeface="Calibri" panose="020F0502020204030204" pitchFamily="34" charset="0"/>
            </a:endParaRPr>
          </a:p>
        </p:txBody>
      </p:sp>
      <p:sp>
        <p:nvSpPr>
          <p:cNvPr id="3" name="İçerik Yer Tutucusu 2"/>
          <p:cNvSpPr>
            <a:spLocks noGrp="1"/>
          </p:cNvSpPr>
          <p:nvPr>
            <p:ph idx="1"/>
          </p:nvPr>
        </p:nvSpPr>
        <p:spPr>
          <a:xfrm>
            <a:off x="1125860" y="1988840"/>
            <a:ext cx="9143538" cy="3697465"/>
          </a:xfrm>
        </p:spPr>
        <p:txBody>
          <a:bodyPr rtlCol="0">
            <a:normAutofit/>
          </a:bodyPr>
          <a:lstStyle/>
          <a:p>
            <a:r>
              <a:rPr lang="tr-TR" sz="2800" dirty="0" smtClean="0"/>
              <a:t>OAED </a:t>
            </a:r>
            <a:r>
              <a:rPr lang="tr-TR" sz="2800" dirty="0"/>
              <a:t>(Koordinatör) </a:t>
            </a:r>
            <a:r>
              <a:rPr lang="tr-TR" sz="2800" dirty="0" err="1" smtClean="0"/>
              <a:t>Greek</a:t>
            </a:r>
            <a:r>
              <a:rPr lang="tr-TR" sz="2800" dirty="0" smtClean="0"/>
              <a:t> </a:t>
            </a:r>
            <a:r>
              <a:rPr lang="tr-TR" sz="2800" dirty="0" err="1" smtClean="0"/>
              <a:t>Manpower</a:t>
            </a:r>
            <a:r>
              <a:rPr lang="tr-TR" sz="2800" dirty="0" smtClean="0"/>
              <a:t> </a:t>
            </a:r>
            <a:r>
              <a:rPr lang="tr-TR" sz="2800" dirty="0" err="1" smtClean="0"/>
              <a:t>Employment</a:t>
            </a:r>
            <a:r>
              <a:rPr lang="tr-TR" sz="2800" dirty="0" smtClean="0"/>
              <a:t> </a:t>
            </a:r>
            <a:r>
              <a:rPr lang="tr-TR" sz="2800" dirty="0" err="1" smtClean="0"/>
              <a:t>Association</a:t>
            </a:r>
            <a:r>
              <a:rPr lang="tr-TR" sz="2800" dirty="0" smtClean="0"/>
              <a:t> </a:t>
            </a:r>
            <a:r>
              <a:rPr lang="tr-TR" sz="2800" dirty="0" err="1" smtClean="0"/>
              <a:t>which</a:t>
            </a:r>
            <a:r>
              <a:rPr lang="tr-TR" sz="2800" dirty="0" smtClean="0"/>
              <a:t> is </a:t>
            </a:r>
            <a:r>
              <a:rPr lang="tr-TR" sz="2800" dirty="0" err="1" smtClean="0"/>
              <a:t>affiliated</a:t>
            </a:r>
            <a:r>
              <a:rPr lang="tr-TR" sz="2800" dirty="0" smtClean="0"/>
              <a:t> to Ministry of Labour and </a:t>
            </a:r>
            <a:r>
              <a:rPr lang="tr-TR" sz="2800" dirty="0" err="1" smtClean="0"/>
              <a:t>Social</a:t>
            </a:r>
            <a:r>
              <a:rPr lang="tr-TR" sz="2800" dirty="0" smtClean="0"/>
              <a:t> </a:t>
            </a:r>
            <a:r>
              <a:rPr lang="tr-TR" sz="2800" dirty="0" err="1" smtClean="0"/>
              <a:t>Insurance</a:t>
            </a:r>
            <a:endParaRPr lang="tr-TR" sz="2800" dirty="0" smtClean="0"/>
          </a:p>
          <a:p>
            <a:r>
              <a:rPr lang="tr-TR" sz="2800" dirty="0" smtClean="0"/>
              <a:t>KANEP-GSEE (Partner) </a:t>
            </a:r>
            <a:r>
              <a:rPr lang="en-US" sz="2800" dirty="0"/>
              <a:t>Centre for educational policy development of the </a:t>
            </a:r>
            <a:r>
              <a:rPr lang="tr-TR" sz="2800" dirty="0" err="1" smtClean="0"/>
              <a:t>G</a:t>
            </a:r>
            <a:r>
              <a:rPr lang="en-US" sz="2800" dirty="0" smtClean="0"/>
              <a:t>reek </a:t>
            </a:r>
            <a:r>
              <a:rPr lang="tr-TR" sz="2800" dirty="0" smtClean="0"/>
              <a:t>G</a:t>
            </a:r>
            <a:r>
              <a:rPr lang="en-US" sz="2800" dirty="0" err="1" smtClean="0"/>
              <a:t>eneral</a:t>
            </a:r>
            <a:r>
              <a:rPr lang="en-US" sz="2800" dirty="0" smtClean="0"/>
              <a:t> </a:t>
            </a:r>
            <a:r>
              <a:rPr lang="tr-TR" sz="2800" dirty="0" smtClean="0"/>
              <a:t>C</a:t>
            </a:r>
            <a:r>
              <a:rPr lang="en-US" sz="2800" dirty="0" err="1" smtClean="0"/>
              <a:t>onfederation</a:t>
            </a:r>
            <a:r>
              <a:rPr lang="en-US" sz="2800" dirty="0" smtClean="0"/>
              <a:t> </a:t>
            </a:r>
            <a:r>
              <a:rPr lang="en-US" sz="2800" dirty="0"/>
              <a:t>of Labour </a:t>
            </a:r>
            <a:endParaRPr lang="tr-TR" sz="2800" dirty="0"/>
          </a:p>
          <a:p>
            <a:pPr rtl="0"/>
            <a:r>
              <a:rPr lang="tr-TR" sz="2800" dirty="0" smtClean="0"/>
              <a:t>DEKRA Akademi </a:t>
            </a:r>
            <a:r>
              <a:rPr lang="tr-TR" sz="2800" dirty="0" smtClean="0"/>
              <a:t>(Partner) </a:t>
            </a:r>
          </a:p>
          <a:p>
            <a:pPr rtl="0"/>
            <a:r>
              <a:rPr lang="tr-TR" sz="2800" dirty="0" smtClean="0"/>
              <a:t>MONE (Partner) Ministry of National Education, Turkey</a:t>
            </a:r>
            <a:endParaRPr lang="tr-TR" sz="2800" dirty="0" smtClean="0"/>
          </a:p>
          <a:p>
            <a:pPr rtl="0"/>
            <a:endParaRPr lang="tr-TR" dirty="0">
              <a:latin typeface="Calibri" panose="020F0502020204030204" pitchFamily="34" charset="0"/>
            </a:endParaRPr>
          </a:p>
        </p:txBody>
      </p:sp>
      <p:sp>
        <p:nvSpPr>
          <p:cNvPr id="4" name="Metin kutusu 3"/>
          <p:cNvSpPr txBox="1"/>
          <p:nvPr/>
        </p:nvSpPr>
        <p:spPr>
          <a:xfrm>
            <a:off x="9406779" y="4797152"/>
            <a:ext cx="2664297" cy="1368152"/>
          </a:xfrm>
          <a:prstGeom prst="rect">
            <a:avLst/>
          </a:prstGeom>
          <a:noFill/>
          <a:ln>
            <a:solidFill>
              <a:schemeClr val="accent1">
                <a:lumMod val="20000"/>
                <a:lumOff val="80000"/>
              </a:schemeClr>
            </a:solidFill>
          </a:ln>
        </p:spPr>
        <p:txBody>
          <a:bodyPr wrap="square" rtlCol="0" anchor="ctr" anchorCtr="1">
            <a:spAutoFit/>
          </a:bodyPr>
          <a:lstStyle/>
          <a:p>
            <a:endParaRPr lang="tr-TR" dirty="0" smtClean="0"/>
          </a:p>
        </p:txBody>
      </p:sp>
      <p:pic>
        <p:nvPicPr>
          <p:cNvPr id="5" name="Resim 4"/>
          <p:cNvPicPr>
            <a:picLocks noChangeAspect="1"/>
          </p:cNvPicPr>
          <p:nvPr/>
        </p:nvPicPr>
        <p:blipFill>
          <a:blip r:embed="rId3"/>
          <a:stretch>
            <a:fillRect/>
          </a:stretch>
        </p:blipFill>
        <p:spPr>
          <a:xfrm>
            <a:off x="10666414" y="4994045"/>
            <a:ext cx="908383" cy="908383"/>
          </a:xfrm>
          <a:prstGeom prst="rect">
            <a:avLst/>
          </a:prstGeom>
        </p:spPr>
      </p:pic>
      <p:pic>
        <p:nvPicPr>
          <p:cNvPr id="6" name="Resim 5"/>
          <p:cNvPicPr>
            <a:picLocks noChangeAspect="1"/>
          </p:cNvPicPr>
          <p:nvPr/>
        </p:nvPicPr>
        <p:blipFill>
          <a:blip r:embed="rId4"/>
          <a:stretch>
            <a:fillRect/>
          </a:stretch>
        </p:blipFill>
        <p:spPr>
          <a:xfrm>
            <a:off x="9654997" y="4994045"/>
            <a:ext cx="1010160" cy="995625"/>
          </a:xfrm>
          <a:prstGeom prst="rect">
            <a:avLst/>
          </a:prstGeom>
        </p:spPr>
      </p:pic>
    </p:spTree>
    <p:extLst>
      <p:ext uri="{BB962C8B-B14F-4D97-AF65-F5344CB8AC3E}">
        <p14:creationId xmlns:p14="http://schemas.microsoft.com/office/powerpoint/2010/main" val="314811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023916" y="404664"/>
            <a:ext cx="10230233" cy="1728192"/>
          </a:xfrm>
        </p:spPr>
        <p:txBody>
          <a:bodyPr rtlCol="0">
            <a:normAutofit fontScale="90000"/>
          </a:bodyPr>
          <a:lstStyle/>
          <a:p>
            <a:r>
              <a:rPr lang="en-US" sz="3600" dirty="0"/>
              <a:t/>
            </a:r>
            <a:br>
              <a:rPr lang="en-US" sz="3600" dirty="0"/>
            </a:br>
            <a:r>
              <a:rPr lang="en-US" sz="4400" dirty="0">
                <a:latin typeface="+mn-lt"/>
              </a:rPr>
              <a:t>To provide holistic </a:t>
            </a:r>
            <a:r>
              <a:rPr lang="tr-TR" sz="4400" dirty="0" err="1" smtClean="0">
                <a:latin typeface="+mn-lt"/>
              </a:rPr>
              <a:t>approach</a:t>
            </a:r>
            <a:r>
              <a:rPr lang="en-US" sz="4400" dirty="0" smtClean="0">
                <a:latin typeface="+mn-lt"/>
              </a:rPr>
              <a:t> </a:t>
            </a:r>
            <a:r>
              <a:rPr lang="tr-TR" sz="4400" dirty="0" smtClean="0">
                <a:latin typeface="+mn-lt"/>
              </a:rPr>
              <a:t>for </a:t>
            </a:r>
            <a:r>
              <a:rPr lang="tr-TR" sz="4400" dirty="0" err="1" smtClean="0">
                <a:latin typeface="+mn-lt"/>
              </a:rPr>
              <a:t>young</a:t>
            </a:r>
            <a:r>
              <a:rPr lang="tr-TR" sz="4400" dirty="0" smtClean="0">
                <a:latin typeface="+mn-lt"/>
              </a:rPr>
              <a:t> </a:t>
            </a:r>
            <a:r>
              <a:rPr lang="en-US" sz="4400" dirty="0" smtClean="0">
                <a:latin typeface="+mn-lt"/>
              </a:rPr>
              <a:t>asylum </a:t>
            </a:r>
            <a:r>
              <a:rPr lang="en-US" sz="4400" dirty="0">
                <a:latin typeface="+mn-lt"/>
              </a:rPr>
              <a:t>seekers </a:t>
            </a:r>
            <a:r>
              <a:rPr lang="tr-TR" sz="4400" dirty="0" smtClean="0">
                <a:latin typeface="+mn-lt"/>
              </a:rPr>
              <a:t>in order </a:t>
            </a:r>
            <a:r>
              <a:rPr lang="en-US" sz="4400" dirty="0" smtClean="0">
                <a:latin typeface="+mn-lt"/>
              </a:rPr>
              <a:t>to </a:t>
            </a:r>
            <a:r>
              <a:rPr lang="en-US" sz="4400" dirty="0">
                <a:latin typeface="+mn-lt"/>
              </a:rPr>
              <a:t>prepare </a:t>
            </a:r>
            <a:r>
              <a:rPr lang="tr-TR" sz="4400" dirty="0" err="1" smtClean="0">
                <a:latin typeface="+mn-lt"/>
              </a:rPr>
              <a:t>them</a:t>
            </a:r>
            <a:r>
              <a:rPr lang="tr-TR" sz="4400" dirty="0" smtClean="0">
                <a:latin typeface="+mn-lt"/>
              </a:rPr>
              <a:t> </a:t>
            </a:r>
            <a:r>
              <a:rPr lang="en-US" sz="4400" dirty="0" smtClean="0">
                <a:latin typeface="+mn-lt"/>
              </a:rPr>
              <a:t>for </a:t>
            </a:r>
            <a:r>
              <a:rPr lang="en-US" sz="4400" dirty="0">
                <a:latin typeface="+mn-lt"/>
              </a:rPr>
              <a:t>labor ma</a:t>
            </a:r>
            <a:r>
              <a:rPr lang="en-US" sz="4000" dirty="0">
                <a:latin typeface="+mn-lt"/>
              </a:rPr>
              <a:t>rkets</a:t>
            </a:r>
            <a:r>
              <a:rPr lang="tr-TR" sz="4000" dirty="0" smtClean="0">
                <a:latin typeface="+mn-lt"/>
              </a:rPr>
              <a:t/>
            </a:r>
            <a:br>
              <a:rPr lang="tr-TR" sz="4000" dirty="0" smtClean="0">
                <a:latin typeface="+mn-lt"/>
              </a:rPr>
            </a:br>
            <a:endParaRPr lang="tr-TR" sz="4000" dirty="0">
              <a:latin typeface="+mn-lt"/>
            </a:endParaRPr>
          </a:p>
        </p:txBody>
      </p:sp>
      <p:sp>
        <p:nvSpPr>
          <p:cNvPr id="2" name="İçerik Yer Tutucusu 1"/>
          <p:cNvSpPr>
            <a:spLocks noGrp="1"/>
          </p:cNvSpPr>
          <p:nvPr>
            <p:ph idx="1"/>
          </p:nvPr>
        </p:nvSpPr>
        <p:spPr>
          <a:xfrm>
            <a:off x="1023916" y="1705847"/>
            <a:ext cx="10044144" cy="4315718"/>
          </a:xfrm>
        </p:spPr>
        <p:txBody>
          <a:bodyPr rtlCol="0">
            <a:normAutofit lnSpcReduction="10000"/>
          </a:bodyPr>
          <a:lstStyle/>
          <a:p>
            <a:pPr marL="617220" lvl="1" indent="-342900" algn="just">
              <a:lnSpc>
                <a:spcPct val="150000"/>
              </a:lnSpc>
              <a:buFont typeface="Wingdings" panose="05000000000000000000" pitchFamily="2" charset="2"/>
              <a:buChar char="ü"/>
            </a:pPr>
            <a:r>
              <a:rPr lang="en-US" sz="2800" dirty="0"/>
              <a:t>Continue education</a:t>
            </a:r>
          </a:p>
          <a:p>
            <a:pPr marL="617220" lvl="1" indent="-342900" algn="just">
              <a:lnSpc>
                <a:spcPct val="150000"/>
              </a:lnSpc>
              <a:buFont typeface="Wingdings" panose="05000000000000000000" pitchFamily="2" charset="2"/>
              <a:buChar char="ü"/>
            </a:pPr>
            <a:r>
              <a:rPr lang="en-US" sz="2800" dirty="0"/>
              <a:t>Learn language</a:t>
            </a:r>
          </a:p>
          <a:p>
            <a:pPr marL="617220" lvl="1" indent="-342900" algn="just">
              <a:lnSpc>
                <a:spcPct val="150000"/>
              </a:lnSpc>
              <a:buFont typeface="Wingdings" panose="05000000000000000000" pitchFamily="2" charset="2"/>
              <a:buChar char="ü"/>
            </a:pPr>
            <a:r>
              <a:rPr lang="en-US" sz="2800" dirty="0"/>
              <a:t>Recognition of prior learning</a:t>
            </a:r>
          </a:p>
          <a:p>
            <a:pPr marL="617220" lvl="1" indent="-342900" algn="just">
              <a:lnSpc>
                <a:spcPct val="150000"/>
              </a:lnSpc>
              <a:buFont typeface="Wingdings" panose="05000000000000000000" pitchFamily="2" charset="2"/>
              <a:buChar char="ü"/>
            </a:pPr>
            <a:r>
              <a:rPr lang="en-US" sz="2800" dirty="0"/>
              <a:t>Participation in social cohesion activities</a:t>
            </a:r>
          </a:p>
          <a:p>
            <a:pPr marL="617220" lvl="1" indent="-342900" algn="just">
              <a:lnSpc>
                <a:spcPct val="150000"/>
              </a:lnSpc>
              <a:buFont typeface="Wingdings" panose="05000000000000000000" pitchFamily="2" charset="2"/>
              <a:buChar char="ü"/>
            </a:pPr>
            <a:r>
              <a:rPr lang="en-US" sz="2800" dirty="0"/>
              <a:t>Vocational training</a:t>
            </a:r>
          </a:p>
          <a:p>
            <a:pPr marL="617220" lvl="1" indent="-342900" algn="just">
              <a:lnSpc>
                <a:spcPct val="150000"/>
              </a:lnSpc>
              <a:buFont typeface="Wingdings" panose="05000000000000000000" pitchFamily="2" charset="2"/>
              <a:buChar char="ü"/>
            </a:pPr>
            <a:r>
              <a:rPr lang="en-US" sz="2800" dirty="0"/>
              <a:t>To benefit from professional consultancy services</a:t>
            </a:r>
            <a:endParaRPr lang="tr-TR" dirty="0" smtClean="0"/>
          </a:p>
          <a:p>
            <a:pPr marL="617220" lvl="1" indent="-342900" algn="just">
              <a:buFont typeface="Wingdings" panose="05000000000000000000" pitchFamily="2" charset="2"/>
              <a:buChar char="ü"/>
            </a:pPr>
            <a:endParaRPr lang="tr-TR" dirty="0" smtClean="0"/>
          </a:p>
          <a:p>
            <a:pPr marL="617220" lvl="1" indent="-342900" algn="just">
              <a:buFont typeface="Wingdings" panose="05000000000000000000" pitchFamily="2" charset="2"/>
              <a:buChar char="ü"/>
            </a:pPr>
            <a:endParaRPr lang="tr-TR" dirty="0" smtClean="0"/>
          </a:p>
          <a:p>
            <a:pPr marL="617220" lvl="1" indent="-342900" algn="just">
              <a:buFont typeface="Wingdings" panose="05000000000000000000" pitchFamily="2" charset="2"/>
              <a:buChar char="ü"/>
            </a:pPr>
            <a:endParaRPr lang="tr-TR" dirty="0" smtClean="0"/>
          </a:p>
          <a:p>
            <a:pPr marL="617220" lvl="1" indent="-342900" algn="just">
              <a:buFont typeface="Wingdings" panose="05000000000000000000" pitchFamily="2" charset="2"/>
              <a:buChar char="ü"/>
            </a:pPr>
            <a:endParaRPr lang="tr-TR" dirty="0" smtClean="0"/>
          </a:p>
          <a:p>
            <a:pPr marL="274320" lvl="1" indent="0" algn="just">
              <a:buNone/>
            </a:pPr>
            <a:endParaRPr lang="tr-TR" dirty="0" smtClean="0"/>
          </a:p>
          <a:p>
            <a:pPr algn="just"/>
            <a:endParaRPr lang="tr-TR" sz="2800" dirty="0"/>
          </a:p>
          <a:p>
            <a:pPr algn="just"/>
            <a:endParaRPr lang="tr-TR" sz="2800" dirty="0" smtClean="0"/>
          </a:p>
        </p:txBody>
      </p:sp>
      <p:pic>
        <p:nvPicPr>
          <p:cNvPr id="5" name="Resim 4"/>
          <p:cNvPicPr>
            <a:picLocks noChangeAspect="1"/>
          </p:cNvPicPr>
          <p:nvPr/>
        </p:nvPicPr>
        <p:blipFill>
          <a:blip r:embed="rId3"/>
          <a:stretch>
            <a:fillRect/>
          </a:stretch>
        </p:blipFill>
        <p:spPr>
          <a:xfrm>
            <a:off x="9681070" y="5183365"/>
            <a:ext cx="1885950" cy="838200"/>
          </a:xfrm>
          <a:prstGeom prst="rect">
            <a:avLst/>
          </a:prstGeom>
        </p:spPr>
      </p:pic>
    </p:spTree>
    <p:extLst>
      <p:ext uri="{BB962C8B-B14F-4D97-AF65-F5344CB8AC3E}">
        <p14:creationId xmlns:p14="http://schemas.microsoft.com/office/powerpoint/2010/main" val="115296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21804" y="286604"/>
            <a:ext cx="10530971" cy="1450757"/>
          </a:xfrm>
        </p:spPr>
        <p:txBody>
          <a:bodyPr rtlCol="0"/>
          <a:lstStyle/>
          <a:p>
            <a:pPr rtl="0"/>
            <a:r>
              <a:rPr lang="tr-TR" dirty="0" smtClean="0">
                <a:latin typeface="+mn-lt"/>
              </a:rPr>
              <a:t>Migration </a:t>
            </a:r>
            <a:r>
              <a:rPr lang="tr-TR" dirty="0" err="1" smtClean="0">
                <a:latin typeface="+mn-lt"/>
              </a:rPr>
              <a:t>from</a:t>
            </a:r>
            <a:r>
              <a:rPr lang="tr-TR" dirty="0" smtClean="0">
                <a:latin typeface="+mn-lt"/>
              </a:rPr>
              <a:t> </a:t>
            </a:r>
            <a:r>
              <a:rPr lang="tr-TR" dirty="0" err="1" smtClean="0">
                <a:latin typeface="+mn-lt"/>
              </a:rPr>
              <a:t>Syria</a:t>
            </a:r>
            <a:r>
              <a:rPr lang="tr-TR" dirty="0" smtClean="0">
                <a:latin typeface="+mn-lt"/>
              </a:rPr>
              <a:t> </a:t>
            </a:r>
            <a:endParaRPr lang="tr-TR" dirty="0">
              <a:latin typeface="+mn-lt"/>
            </a:endParaRPr>
          </a:p>
        </p:txBody>
      </p:sp>
      <p:sp>
        <p:nvSpPr>
          <p:cNvPr id="4" name="İçerik Yer Tutucusu 3"/>
          <p:cNvSpPr>
            <a:spLocks noGrp="1"/>
          </p:cNvSpPr>
          <p:nvPr>
            <p:ph idx="1"/>
          </p:nvPr>
        </p:nvSpPr>
        <p:spPr>
          <a:xfrm>
            <a:off x="846728" y="1988840"/>
            <a:ext cx="5463707" cy="2597320"/>
          </a:xfrm>
        </p:spPr>
        <p:txBody>
          <a:bodyPr>
            <a:normAutofit/>
          </a:bodyPr>
          <a:lstStyle/>
          <a:p>
            <a:pPr marL="0" indent="0">
              <a:buNone/>
            </a:pPr>
            <a:r>
              <a:rPr lang="tr-TR" sz="2800" b="1" dirty="0" err="1" smtClean="0"/>
              <a:t>Syria</a:t>
            </a:r>
            <a:r>
              <a:rPr lang="tr-TR" sz="2800" b="1" dirty="0" smtClean="0"/>
              <a:t> Population: </a:t>
            </a:r>
            <a:r>
              <a:rPr lang="tr-TR" sz="2800" b="1" dirty="0"/>
              <a:t>22.399.254 </a:t>
            </a:r>
            <a:r>
              <a:rPr lang="tr-TR" sz="2800" b="1" dirty="0" smtClean="0"/>
              <a:t>(2012</a:t>
            </a:r>
            <a:r>
              <a:rPr lang="tr-TR" sz="2800" b="1" dirty="0"/>
              <a:t>)</a:t>
            </a:r>
          </a:p>
          <a:p>
            <a:pPr marL="0" indent="0">
              <a:buNone/>
            </a:pPr>
            <a:r>
              <a:rPr lang="tr-TR" sz="2800" b="1" dirty="0" err="1" smtClean="0"/>
              <a:t>Migrated</a:t>
            </a:r>
            <a:r>
              <a:rPr lang="tr-TR" sz="2800" b="1" dirty="0" smtClean="0"/>
              <a:t> : 6,6 </a:t>
            </a:r>
            <a:r>
              <a:rPr lang="tr-TR" sz="2800" b="1" dirty="0" err="1" smtClean="0"/>
              <a:t>million</a:t>
            </a:r>
            <a:r>
              <a:rPr lang="tr-TR" sz="2800" b="1" dirty="0" smtClean="0"/>
              <a:t> and </a:t>
            </a:r>
            <a:r>
              <a:rPr lang="tr-TR" sz="2800" b="1" dirty="0" err="1" smtClean="0"/>
              <a:t>over</a:t>
            </a:r>
            <a:endParaRPr lang="tr-TR" sz="2800" b="1" dirty="0"/>
          </a:p>
          <a:p>
            <a:pPr lvl="1">
              <a:buFont typeface="Wingdings" panose="05000000000000000000" pitchFamily="2" charset="2"/>
              <a:buChar char="ü"/>
            </a:pPr>
            <a:endParaRPr lang="tr-TR" sz="2400" dirty="0" smtClean="0"/>
          </a:p>
          <a:p>
            <a:pPr lvl="1">
              <a:buFont typeface="Wingdings" panose="05000000000000000000" pitchFamily="2" charset="2"/>
              <a:buChar char="ü"/>
            </a:pPr>
            <a:r>
              <a:rPr lang="tr-TR" sz="2400" dirty="0" err="1" smtClean="0"/>
              <a:t>Lebanon</a:t>
            </a:r>
            <a:r>
              <a:rPr lang="tr-TR" sz="2400" dirty="0" smtClean="0"/>
              <a:t>: </a:t>
            </a:r>
            <a:r>
              <a:rPr lang="tr-TR" sz="2400" dirty="0" smtClean="0"/>
              <a:t>4,3 </a:t>
            </a:r>
            <a:r>
              <a:rPr lang="tr-TR" sz="2400" dirty="0" err="1" smtClean="0"/>
              <a:t>milion</a:t>
            </a:r>
            <a:r>
              <a:rPr lang="tr-TR" sz="2400" dirty="0" smtClean="0"/>
              <a:t> /1.1 </a:t>
            </a:r>
            <a:r>
              <a:rPr lang="tr-TR" sz="2400" dirty="0" err="1" smtClean="0"/>
              <a:t>million</a:t>
            </a:r>
            <a:endParaRPr lang="tr-TR" sz="2400" dirty="0"/>
          </a:p>
          <a:p>
            <a:pPr lvl="1">
              <a:buFont typeface="Wingdings" panose="05000000000000000000" pitchFamily="2" charset="2"/>
              <a:buChar char="ü"/>
            </a:pPr>
            <a:r>
              <a:rPr lang="tr-TR" sz="2400" dirty="0" smtClean="0"/>
              <a:t>Türkiye'ye</a:t>
            </a:r>
            <a:r>
              <a:rPr lang="tr-TR" sz="2400" dirty="0"/>
              <a:t>: </a:t>
            </a:r>
            <a:r>
              <a:rPr lang="tr-TR" sz="2400" dirty="0" smtClean="0"/>
              <a:t>80 </a:t>
            </a:r>
            <a:r>
              <a:rPr lang="tr-TR" sz="2400" dirty="0" err="1" smtClean="0"/>
              <a:t>million</a:t>
            </a:r>
            <a:r>
              <a:rPr lang="tr-TR" sz="2400" dirty="0" smtClean="0"/>
              <a:t>/3,6 </a:t>
            </a:r>
            <a:r>
              <a:rPr lang="tr-TR" sz="2400" dirty="0" err="1" smtClean="0"/>
              <a:t>million</a:t>
            </a:r>
            <a:endParaRPr lang="tr-TR" sz="2400" dirty="0"/>
          </a:p>
        </p:txBody>
      </p:sp>
      <p:pic>
        <p:nvPicPr>
          <p:cNvPr id="5" name="Resim 4"/>
          <p:cNvPicPr>
            <a:picLocks noChangeAspect="1"/>
          </p:cNvPicPr>
          <p:nvPr/>
        </p:nvPicPr>
        <p:blipFill>
          <a:blip r:embed="rId3"/>
          <a:stretch>
            <a:fillRect/>
          </a:stretch>
        </p:blipFill>
        <p:spPr>
          <a:xfrm>
            <a:off x="10054852" y="5183365"/>
            <a:ext cx="1885950" cy="838200"/>
          </a:xfrm>
          <a:prstGeom prst="rect">
            <a:avLst/>
          </a:prstGeom>
        </p:spPr>
      </p:pic>
      <p:pic>
        <p:nvPicPr>
          <p:cNvPr id="2" name="Resim 1"/>
          <p:cNvPicPr>
            <a:picLocks noChangeAspect="1"/>
          </p:cNvPicPr>
          <p:nvPr/>
        </p:nvPicPr>
        <p:blipFill>
          <a:blip r:embed="rId4"/>
          <a:stretch>
            <a:fillRect/>
          </a:stretch>
        </p:blipFill>
        <p:spPr>
          <a:xfrm>
            <a:off x="6598468" y="1808759"/>
            <a:ext cx="4040240" cy="2232248"/>
          </a:xfrm>
          <a:prstGeom prst="rect">
            <a:avLst/>
          </a:prstGeom>
        </p:spPr>
      </p:pic>
      <p:pic>
        <p:nvPicPr>
          <p:cNvPr id="9" name="Resim 8"/>
          <p:cNvPicPr>
            <a:picLocks noChangeAspect="1"/>
          </p:cNvPicPr>
          <p:nvPr/>
        </p:nvPicPr>
        <p:blipFill>
          <a:blip r:embed="rId5"/>
          <a:stretch>
            <a:fillRect/>
          </a:stretch>
        </p:blipFill>
        <p:spPr>
          <a:xfrm>
            <a:off x="5662364" y="4292486"/>
            <a:ext cx="3919339" cy="1875923"/>
          </a:xfrm>
          <a:prstGeom prst="rect">
            <a:avLst/>
          </a:prstGeom>
        </p:spPr>
      </p:pic>
    </p:spTree>
    <p:extLst>
      <p:ext uri="{BB962C8B-B14F-4D97-AF65-F5344CB8AC3E}">
        <p14:creationId xmlns:p14="http://schemas.microsoft.com/office/powerpoint/2010/main" val="231770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6992" y="286605"/>
            <a:ext cx="10686051" cy="1414204"/>
          </a:xfrm>
        </p:spPr>
        <p:txBody>
          <a:bodyPr>
            <a:normAutofit fontScale="90000"/>
          </a:bodyPr>
          <a:lstStyle/>
          <a:p>
            <a:pPr>
              <a:lnSpc>
                <a:spcPct val="100000"/>
              </a:lnSpc>
            </a:pP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en-US" sz="4900" dirty="0" smtClean="0">
                <a:latin typeface="+mn-lt"/>
              </a:rPr>
              <a:t>Law</a:t>
            </a:r>
            <a:r>
              <a:rPr lang="tr-TR" sz="4900" dirty="0" smtClean="0">
                <a:latin typeface="+mn-lt"/>
              </a:rPr>
              <a:t> </a:t>
            </a:r>
            <a:r>
              <a:rPr lang="en-US" sz="4900" dirty="0" smtClean="0">
                <a:latin typeface="+mn-lt"/>
              </a:rPr>
              <a:t>On Foreigners </a:t>
            </a:r>
            <a:r>
              <a:rPr lang="tr-TR" sz="4900" dirty="0" smtClean="0">
                <a:latin typeface="+mn-lt"/>
              </a:rPr>
              <a:t>a</a:t>
            </a:r>
            <a:r>
              <a:rPr lang="en-US" sz="4900" dirty="0" err="1" smtClean="0">
                <a:latin typeface="+mn-lt"/>
              </a:rPr>
              <a:t>nd</a:t>
            </a:r>
            <a:r>
              <a:rPr lang="tr-TR" sz="4900" dirty="0" smtClean="0">
                <a:latin typeface="+mn-lt"/>
              </a:rPr>
              <a:t> </a:t>
            </a:r>
            <a:r>
              <a:rPr lang="en-US" sz="4900" dirty="0" smtClean="0">
                <a:latin typeface="+mn-lt"/>
              </a:rPr>
              <a:t>International Protection</a:t>
            </a:r>
            <a:r>
              <a:rPr lang="tr-TR" sz="4900" dirty="0" smtClean="0">
                <a:latin typeface="+mn-lt"/>
              </a:rPr>
              <a:t> (2013, </a:t>
            </a:r>
            <a:r>
              <a:rPr lang="tr-TR" sz="4900" dirty="0" err="1" smtClean="0">
                <a:latin typeface="+mn-lt"/>
              </a:rPr>
              <a:t>Temporary</a:t>
            </a:r>
            <a:r>
              <a:rPr lang="tr-TR" sz="4900" dirty="0" smtClean="0">
                <a:latin typeface="+mn-lt"/>
              </a:rPr>
              <a:t> </a:t>
            </a:r>
            <a:r>
              <a:rPr lang="tr-TR" sz="4900" dirty="0" err="1" smtClean="0">
                <a:latin typeface="+mn-lt"/>
              </a:rPr>
              <a:t>Protection</a:t>
            </a:r>
            <a:r>
              <a:rPr lang="tr-TR" sz="4900" dirty="0" smtClean="0">
                <a:latin typeface="+mn-lt"/>
              </a:rPr>
              <a:t> of </a:t>
            </a:r>
            <a:r>
              <a:rPr lang="tr-TR" sz="4900" dirty="0" err="1" smtClean="0">
                <a:latin typeface="+mn-lt"/>
              </a:rPr>
              <a:t>Syrians</a:t>
            </a:r>
            <a:r>
              <a:rPr lang="tr-TR" sz="4900" dirty="0" smtClean="0">
                <a:latin typeface="+mn-lt"/>
              </a:rPr>
              <a:t>)</a:t>
            </a:r>
            <a:endParaRPr lang="tr-TR" sz="4900" dirty="0">
              <a:latin typeface="+mn-lt"/>
            </a:endParaRPr>
          </a:p>
        </p:txBody>
      </p:sp>
      <p:sp>
        <p:nvSpPr>
          <p:cNvPr id="3" name="İçerik Yer Tutucusu 2"/>
          <p:cNvSpPr>
            <a:spLocks noGrp="1"/>
          </p:cNvSpPr>
          <p:nvPr>
            <p:ph idx="1"/>
          </p:nvPr>
        </p:nvSpPr>
        <p:spPr>
          <a:xfrm>
            <a:off x="4222203" y="2348880"/>
            <a:ext cx="7161645" cy="3168352"/>
          </a:xfrm>
        </p:spPr>
        <p:txBody>
          <a:bodyPr>
            <a:normAutofit/>
          </a:bodyPr>
          <a:lstStyle/>
          <a:p>
            <a:pPr marL="0" indent="0" algn="just">
              <a:lnSpc>
                <a:spcPct val="100000"/>
              </a:lnSpc>
              <a:spcBef>
                <a:spcPts val="0"/>
              </a:spcBef>
              <a:spcAft>
                <a:spcPts val="0"/>
              </a:spcAft>
              <a:buNone/>
            </a:pPr>
            <a:r>
              <a:rPr lang="tr-TR" sz="2800" dirty="0" err="1" smtClean="0"/>
              <a:t>Article</a:t>
            </a:r>
            <a:r>
              <a:rPr lang="tr-TR" sz="2800" dirty="0" smtClean="0"/>
              <a:t> 91: </a:t>
            </a:r>
            <a:r>
              <a:rPr lang="en-US" sz="2800" dirty="0"/>
              <a:t>Temporary protection may be provided for </a:t>
            </a:r>
            <a:r>
              <a:rPr lang="en-US" sz="2800" dirty="0" smtClean="0"/>
              <a:t>foreigners</a:t>
            </a:r>
            <a:r>
              <a:rPr lang="tr-TR" sz="2800" dirty="0" smtClean="0"/>
              <a:t> </a:t>
            </a:r>
            <a:r>
              <a:rPr lang="en-US" sz="2800" dirty="0" smtClean="0"/>
              <a:t>who </a:t>
            </a:r>
            <a:r>
              <a:rPr lang="en-US" sz="2800" dirty="0"/>
              <a:t>have been forced to leave their country, </a:t>
            </a:r>
            <a:r>
              <a:rPr lang="en-US" sz="2800" dirty="0" smtClean="0"/>
              <a:t>cannot</a:t>
            </a:r>
            <a:r>
              <a:rPr lang="tr-TR" sz="2800" dirty="0" smtClean="0"/>
              <a:t> </a:t>
            </a:r>
            <a:r>
              <a:rPr lang="en-US" sz="2800" dirty="0" smtClean="0"/>
              <a:t>return </a:t>
            </a:r>
            <a:r>
              <a:rPr lang="en-US" sz="2800" dirty="0"/>
              <a:t>to the country that they have left, and have </a:t>
            </a:r>
            <a:r>
              <a:rPr lang="en-US" sz="2800" dirty="0" smtClean="0"/>
              <a:t>arrived</a:t>
            </a:r>
            <a:r>
              <a:rPr lang="tr-TR" sz="2800" dirty="0" smtClean="0"/>
              <a:t> </a:t>
            </a:r>
            <a:r>
              <a:rPr lang="en-US" sz="2800" dirty="0" smtClean="0"/>
              <a:t>at </a:t>
            </a:r>
            <a:r>
              <a:rPr lang="en-US" sz="2800" dirty="0"/>
              <a:t>or crossed the borders of Turkey in a </a:t>
            </a:r>
            <a:r>
              <a:rPr lang="en-US" sz="2800" dirty="0" smtClean="0"/>
              <a:t>mass</a:t>
            </a:r>
            <a:r>
              <a:rPr lang="tr-TR" sz="2800" dirty="0" smtClean="0"/>
              <a:t> </a:t>
            </a:r>
            <a:r>
              <a:rPr lang="en-US" sz="2800" dirty="0" smtClean="0"/>
              <a:t>influx </a:t>
            </a:r>
            <a:r>
              <a:rPr lang="en-US" sz="2800" dirty="0"/>
              <a:t>situation seeking immediate and </a:t>
            </a:r>
            <a:r>
              <a:rPr lang="en-US" sz="2800" dirty="0" smtClean="0"/>
              <a:t>temporary</a:t>
            </a:r>
            <a:r>
              <a:rPr lang="tr-TR" sz="2800" dirty="0" smtClean="0"/>
              <a:t> </a:t>
            </a:r>
            <a:r>
              <a:rPr lang="en-US" sz="2800" dirty="0" smtClean="0"/>
              <a:t>protection</a:t>
            </a:r>
            <a:r>
              <a:rPr lang="tr-TR" sz="2800" dirty="0" smtClean="0"/>
              <a:t>.</a:t>
            </a:r>
            <a:endParaRPr lang="tr-TR" sz="2800" dirty="0" smtClean="0"/>
          </a:p>
        </p:txBody>
      </p:sp>
      <p:pic>
        <p:nvPicPr>
          <p:cNvPr id="5" name="Resim 4"/>
          <p:cNvPicPr>
            <a:picLocks noChangeAspect="1"/>
          </p:cNvPicPr>
          <p:nvPr/>
        </p:nvPicPr>
        <p:blipFill>
          <a:blip r:embed="rId2"/>
          <a:stretch>
            <a:fillRect/>
          </a:stretch>
        </p:blipFill>
        <p:spPr>
          <a:xfrm>
            <a:off x="1091835" y="3068960"/>
            <a:ext cx="2798025" cy="1224136"/>
          </a:xfrm>
          <a:prstGeom prst="rect">
            <a:avLst/>
          </a:prstGeom>
        </p:spPr>
      </p:pic>
    </p:spTree>
    <p:extLst>
      <p:ext uri="{BB962C8B-B14F-4D97-AF65-F5344CB8AC3E}">
        <p14:creationId xmlns:p14="http://schemas.microsoft.com/office/powerpoint/2010/main" val="189578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909836" y="286604"/>
            <a:ext cx="11170933" cy="1004503"/>
          </a:xfrm>
        </p:spPr>
        <p:txBody>
          <a:bodyPr rtlCol="0">
            <a:normAutofit/>
          </a:bodyPr>
          <a:lstStyle/>
          <a:p>
            <a:r>
              <a:rPr lang="en-US" sz="4400" dirty="0">
                <a:latin typeface="+mn-lt"/>
              </a:rPr>
              <a:t>Turkey Report on Education for Young Refugees</a:t>
            </a:r>
            <a:endParaRPr lang="tr-TR" sz="4400" dirty="0">
              <a:latin typeface="+mn-lt"/>
            </a:endParaRPr>
          </a:p>
        </p:txBody>
      </p:sp>
      <p:sp>
        <p:nvSpPr>
          <p:cNvPr id="10" name="Dikdörtgen 9"/>
          <p:cNvSpPr/>
          <p:nvPr/>
        </p:nvSpPr>
        <p:spPr>
          <a:xfrm>
            <a:off x="5485828" y="1943691"/>
            <a:ext cx="6092825" cy="2031325"/>
          </a:xfrm>
          <a:prstGeom prst="rect">
            <a:avLst/>
          </a:prstGeom>
        </p:spPr>
        <p:txBody>
          <a:bodyPr>
            <a:spAutoFit/>
          </a:bodyPr>
          <a:lstStyle/>
          <a:p>
            <a:pPr marL="285750" indent="-285750">
              <a:buFontTx/>
              <a:buChar char="-"/>
            </a:pPr>
            <a:endParaRPr lang="tr-TR" dirty="0"/>
          </a:p>
          <a:p>
            <a:pPr marL="285750" indent="-285750">
              <a:buFontTx/>
              <a:buChar char="-"/>
            </a:pPr>
            <a:endParaRPr lang="tr-TR" dirty="0" smtClean="0"/>
          </a:p>
          <a:p>
            <a:pPr marL="285750" indent="-285750">
              <a:buFontTx/>
              <a:buChar char="-"/>
            </a:pPr>
            <a:endParaRPr lang="tr-TR" dirty="0"/>
          </a:p>
          <a:p>
            <a:pPr marL="285750" indent="-285750">
              <a:buFontTx/>
              <a:buChar char="-"/>
            </a:pPr>
            <a:endParaRPr lang="tr-TR" dirty="0" smtClean="0"/>
          </a:p>
          <a:p>
            <a:pPr marL="285750" indent="-285750">
              <a:buFontTx/>
              <a:buChar char="-"/>
            </a:pPr>
            <a:endParaRPr lang="tr-TR" dirty="0"/>
          </a:p>
          <a:p>
            <a:pPr marL="285750" indent="-285750">
              <a:buFontTx/>
              <a:buChar char="-"/>
            </a:pPr>
            <a:endParaRPr lang="tr-TR" dirty="0" smtClean="0"/>
          </a:p>
          <a:p>
            <a:pPr marL="285750" indent="-285750">
              <a:buFontTx/>
              <a:buChar char="-"/>
            </a:pPr>
            <a:endParaRPr lang="tr-TR" dirty="0"/>
          </a:p>
        </p:txBody>
      </p:sp>
      <p:pic>
        <p:nvPicPr>
          <p:cNvPr id="12" name="Resim 11"/>
          <p:cNvPicPr>
            <a:picLocks noChangeAspect="1"/>
          </p:cNvPicPr>
          <p:nvPr/>
        </p:nvPicPr>
        <p:blipFill>
          <a:blip r:embed="rId3"/>
          <a:stretch>
            <a:fillRect/>
          </a:stretch>
        </p:blipFill>
        <p:spPr>
          <a:xfrm>
            <a:off x="5290097" y="3707633"/>
            <a:ext cx="3451098" cy="2542891"/>
          </a:xfrm>
          <a:prstGeom prst="rect">
            <a:avLst/>
          </a:prstGeom>
        </p:spPr>
      </p:pic>
      <p:pic>
        <p:nvPicPr>
          <p:cNvPr id="13" name="Resim 12"/>
          <p:cNvPicPr>
            <a:picLocks noChangeAspect="1"/>
          </p:cNvPicPr>
          <p:nvPr/>
        </p:nvPicPr>
        <p:blipFill>
          <a:blip r:embed="rId4"/>
          <a:stretch>
            <a:fillRect/>
          </a:stretch>
        </p:blipFill>
        <p:spPr>
          <a:xfrm>
            <a:off x="8792898" y="3378404"/>
            <a:ext cx="3250052" cy="2380547"/>
          </a:xfrm>
          <a:prstGeom prst="rect">
            <a:avLst/>
          </a:prstGeom>
        </p:spPr>
      </p:pic>
      <p:pic>
        <p:nvPicPr>
          <p:cNvPr id="2" name="Resim 1"/>
          <p:cNvPicPr>
            <a:picLocks noChangeAspect="1"/>
          </p:cNvPicPr>
          <p:nvPr/>
        </p:nvPicPr>
        <p:blipFill>
          <a:blip r:embed="rId5"/>
          <a:stretch>
            <a:fillRect/>
          </a:stretch>
        </p:blipFill>
        <p:spPr>
          <a:xfrm>
            <a:off x="10194819" y="5445224"/>
            <a:ext cx="1885950" cy="838200"/>
          </a:xfrm>
          <a:prstGeom prst="rect">
            <a:avLst/>
          </a:prstGeom>
        </p:spPr>
      </p:pic>
      <p:sp>
        <p:nvSpPr>
          <p:cNvPr id="4" name="Dikdörtgen 3"/>
          <p:cNvSpPr/>
          <p:nvPr/>
        </p:nvSpPr>
        <p:spPr>
          <a:xfrm>
            <a:off x="5575350" y="1880614"/>
            <a:ext cx="6092825" cy="1569660"/>
          </a:xfrm>
          <a:prstGeom prst="rect">
            <a:avLst/>
          </a:prstGeom>
        </p:spPr>
        <p:txBody>
          <a:bodyPr>
            <a:spAutoFit/>
          </a:bodyPr>
          <a:lstStyle/>
          <a:p>
            <a:pPr algn="just"/>
            <a:r>
              <a:rPr lang="tr-TR" dirty="0" smtClean="0"/>
              <a:t>- </a:t>
            </a:r>
            <a:r>
              <a:rPr lang="en-US" sz="2400" dirty="0" smtClean="0"/>
              <a:t>1,658,482 </a:t>
            </a:r>
            <a:r>
              <a:rPr lang="en-US" sz="2400" dirty="0"/>
              <a:t>people who make up 45.5% of the registered population are children in the 0-18 age range. The population of the era is 1 million.</a:t>
            </a:r>
            <a:endParaRPr lang="tr-TR" sz="2400" dirty="0"/>
          </a:p>
        </p:txBody>
      </p:sp>
      <p:pic>
        <p:nvPicPr>
          <p:cNvPr id="23" name="İçerik Yer Tutucusu 22"/>
          <p:cNvPicPr>
            <a:picLocks noGrp="1" noChangeAspect="1"/>
          </p:cNvPicPr>
          <p:nvPr>
            <p:ph idx="1"/>
          </p:nvPr>
        </p:nvPicPr>
        <p:blipFill>
          <a:blip r:embed="rId6"/>
          <a:stretch>
            <a:fillRect/>
          </a:stretch>
        </p:blipFill>
        <p:spPr>
          <a:xfrm>
            <a:off x="1032202" y="1841599"/>
            <a:ext cx="4168373" cy="4342864"/>
          </a:xfrm>
          <a:prstGeom prst="rect">
            <a:avLst/>
          </a:prstGeom>
        </p:spPr>
      </p:pic>
    </p:spTree>
    <p:extLst>
      <p:ext uri="{BB962C8B-B14F-4D97-AF65-F5344CB8AC3E}">
        <p14:creationId xmlns:p14="http://schemas.microsoft.com/office/powerpoint/2010/main" val="80419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053852" y="260648"/>
            <a:ext cx="10960100" cy="910148"/>
          </a:xfrm>
        </p:spPr>
        <p:txBody>
          <a:bodyPr rtlCol="0">
            <a:normAutofit fontScale="90000"/>
          </a:bodyPr>
          <a:lstStyle/>
          <a:p>
            <a:r>
              <a:rPr lang="en-US" sz="4400" dirty="0"/>
              <a:t/>
            </a:r>
            <a:br>
              <a:rPr lang="en-US" sz="4400" dirty="0"/>
            </a:br>
            <a:r>
              <a:rPr lang="en-US" sz="5300" dirty="0">
                <a:latin typeface="+mn-lt"/>
              </a:rPr>
              <a:t>Number of Syrian Students by Years</a:t>
            </a:r>
            <a:endParaRPr lang="tr-TR" sz="5300" dirty="0">
              <a:latin typeface="+mn-lt"/>
            </a:endParaRPr>
          </a:p>
        </p:txBody>
      </p:sp>
      <p:pic>
        <p:nvPicPr>
          <p:cNvPr id="5" name="Resim 4"/>
          <p:cNvPicPr>
            <a:picLocks noChangeAspect="1"/>
          </p:cNvPicPr>
          <p:nvPr/>
        </p:nvPicPr>
        <p:blipFill>
          <a:blip r:embed="rId3"/>
          <a:stretch>
            <a:fillRect/>
          </a:stretch>
        </p:blipFill>
        <p:spPr>
          <a:xfrm>
            <a:off x="837828" y="1146738"/>
            <a:ext cx="10081120" cy="4653692"/>
          </a:xfrm>
          <a:prstGeom prst="rect">
            <a:avLst/>
          </a:prstGeom>
        </p:spPr>
      </p:pic>
      <p:pic>
        <p:nvPicPr>
          <p:cNvPr id="2" name="Resim 1"/>
          <p:cNvPicPr>
            <a:picLocks noChangeAspect="1"/>
          </p:cNvPicPr>
          <p:nvPr/>
        </p:nvPicPr>
        <p:blipFill>
          <a:blip r:embed="rId4"/>
          <a:stretch>
            <a:fillRect/>
          </a:stretch>
        </p:blipFill>
        <p:spPr>
          <a:xfrm>
            <a:off x="10094268" y="5445224"/>
            <a:ext cx="1885950" cy="838200"/>
          </a:xfrm>
          <a:prstGeom prst="rect">
            <a:avLst/>
          </a:prstGeom>
        </p:spPr>
      </p:pic>
      <p:sp>
        <p:nvSpPr>
          <p:cNvPr id="4" name="Metin kutusu 3"/>
          <p:cNvSpPr txBox="1"/>
          <p:nvPr/>
        </p:nvSpPr>
        <p:spPr>
          <a:xfrm>
            <a:off x="1460875" y="5738350"/>
            <a:ext cx="8067804" cy="646331"/>
          </a:xfrm>
          <a:prstGeom prst="rect">
            <a:avLst/>
          </a:prstGeom>
          <a:noFill/>
        </p:spPr>
        <p:txBody>
          <a:bodyPr wrap="square" rtlCol="0">
            <a:spAutoFit/>
          </a:bodyPr>
          <a:lstStyle/>
          <a:p>
            <a:r>
              <a:rPr lang="tr-TR" b="1" dirty="0" err="1" smtClean="0"/>
              <a:t>Yellow</a:t>
            </a:r>
            <a:r>
              <a:rPr lang="tr-TR" b="1" dirty="0" smtClean="0"/>
              <a:t>: </a:t>
            </a:r>
            <a:r>
              <a:rPr lang="tr-TR" b="1" dirty="0" err="1" smtClean="0"/>
              <a:t>Era</a:t>
            </a:r>
            <a:r>
              <a:rPr lang="tr-TR" b="1" dirty="0" smtClean="0"/>
              <a:t> population    </a:t>
            </a:r>
            <a:r>
              <a:rPr lang="tr-TR" b="1" dirty="0" err="1" smtClean="0"/>
              <a:t>Gray</a:t>
            </a:r>
            <a:r>
              <a:rPr lang="tr-TR" b="1" dirty="0" smtClean="0"/>
              <a:t>: Total Number of </a:t>
            </a:r>
            <a:r>
              <a:rPr lang="tr-TR" b="1" dirty="0" err="1" smtClean="0"/>
              <a:t>Students</a:t>
            </a:r>
            <a:r>
              <a:rPr lang="tr-TR" b="1" dirty="0"/>
              <a:t> </a:t>
            </a:r>
            <a:endParaRPr lang="tr-TR" b="1" dirty="0" smtClean="0"/>
          </a:p>
          <a:p>
            <a:r>
              <a:rPr lang="tr-TR" b="1" dirty="0" smtClean="0"/>
              <a:t>Blue: </a:t>
            </a:r>
            <a:r>
              <a:rPr lang="tr-TR" b="1" dirty="0" err="1" smtClean="0"/>
              <a:t>Turkish</a:t>
            </a:r>
            <a:r>
              <a:rPr lang="tr-TR" b="1" dirty="0" smtClean="0"/>
              <a:t> Schools  Brown: </a:t>
            </a:r>
            <a:r>
              <a:rPr lang="tr-TR" b="1" dirty="0" err="1" smtClean="0"/>
              <a:t>Arabic</a:t>
            </a:r>
            <a:r>
              <a:rPr lang="tr-TR" b="1" dirty="0" smtClean="0"/>
              <a:t> </a:t>
            </a:r>
            <a:r>
              <a:rPr lang="tr-TR" b="1" dirty="0" err="1" smtClean="0"/>
              <a:t>curriculum</a:t>
            </a:r>
            <a:r>
              <a:rPr lang="tr-TR" b="1" dirty="0" smtClean="0"/>
              <a:t> </a:t>
            </a:r>
            <a:r>
              <a:rPr lang="tr-TR" b="1" dirty="0" err="1" smtClean="0"/>
              <a:t>schools</a:t>
            </a:r>
            <a:endParaRPr lang="tr-TR" b="1" dirty="0"/>
          </a:p>
        </p:txBody>
      </p:sp>
      <p:sp>
        <p:nvSpPr>
          <p:cNvPr id="6" name="Metin kutusu 5"/>
          <p:cNvSpPr txBox="1"/>
          <p:nvPr/>
        </p:nvSpPr>
        <p:spPr>
          <a:xfrm>
            <a:off x="1413892" y="1407824"/>
            <a:ext cx="10081120" cy="369332"/>
          </a:xfrm>
          <a:prstGeom prst="rect">
            <a:avLst/>
          </a:prstGeom>
          <a:solidFill>
            <a:schemeClr val="bg1"/>
          </a:solidFill>
        </p:spPr>
        <p:txBody>
          <a:bodyPr wrap="square" rtlCol="0">
            <a:spAutoFit/>
          </a:bodyPr>
          <a:lstStyle/>
          <a:p>
            <a:endParaRPr lang="tr-TR" dirty="0"/>
          </a:p>
        </p:txBody>
      </p:sp>
      <p:sp>
        <p:nvSpPr>
          <p:cNvPr id="7" name="Metin kutusu 6"/>
          <p:cNvSpPr txBox="1"/>
          <p:nvPr/>
        </p:nvSpPr>
        <p:spPr>
          <a:xfrm>
            <a:off x="837828" y="1146738"/>
            <a:ext cx="10225136" cy="482062"/>
          </a:xfrm>
          <a:prstGeom prst="rect">
            <a:avLst/>
          </a:prstGeom>
          <a:solidFill>
            <a:schemeClr val="bg1"/>
          </a:solidFill>
        </p:spPr>
        <p:txBody>
          <a:bodyPr wrap="square" rtlCol="0">
            <a:spAutoFit/>
          </a:bodyPr>
          <a:lstStyle/>
          <a:p>
            <a:endParaRPr lang="tr-TR" dirty="0"/>
          </a:p>
        </p:txBody>
      </p:sp>
    </p:spTree>
    <p:extLst>
      <p:ext uri="{BB962C8B-B14F-4D97-AF65-F5344CB8AC3E}">
        <p14:creationId xmlns:p14="http://schemas.microsoft.com/office/powerpoint/2010/main" val="47258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21804" y="397677"/>
            <a:ext cx="10963019" cy="862845"/>
          </a:xfrm>
        </p:spPr>
        <p:txBody>
          <a:bodyPr rtlCol="0">
            <a:normAutofit fontScale="90000"/>
          </a:bodyPr>
          <a:lstStyle/>
          <a:p>
            <a:r>
              <a:rPr lang="en-US" sz="4400" dirty="0"/>
              <a:t/>
            </a:r>
            <a:br>
              <a:rPr lang="en-US" sz="4400" dirty="0"/>
            </a:br>
            <a:r>
              <a:rPr lang="en-US" sz="4900" dirty="0">
                <a:latin typeface="+mn-lt"/>
              </a:rPr>
              <a:t>Schooling based on education levels</a:t>
            </a:r>
            <a:endParaRPr lang="tr-TR" sz="4900" dirty="0">
              <a:latin typeface="+mn-lt"/>
            </a:endParaRPr>
          </a:p>
        </p:txBody>
      </p:sp>
      <p:pic>
        <p:nvPicPr>
          <p:cNvPr id="2" name="Resim 1"/>
          <p:cNvPicPr>
            <a:picLocks noChangeAspect="1"/>
          </p:cNvPicPr>
          <p:nvPr/>
        </p:nvPicPr>
        <p:blipFill>
          <a:blip r:embed="rId3"/>
          <a:stretch>
            <a:fillRect/>
          </a:stretch>
        </p:blipFill>
        <p:spPr>
          <a:xfrm>
            <a:off x="398412" y="1260522"/>
            <a:ext cx="10864214" cy="4422503"/>
          </a:xfrm>
          <a:prstGeom prst="rect">
            <a:avLst/>
          </a:prstGeom>
        </p:spPr>
      </p:pic>
      <p:pic>
        <p:nvPicPr>
          <p:cNvPr id="4" name="Resim 3"/>
          <p:cNvPicPr>
            <a:picLocks noChangeAspect="1"/>
          </p:cNvPicPr>
          <p:nvPr/>
        </p:nvPicPr>
        <p:blipFill>
          <a:blip r:embed="rId4"/>
          <a:stretch>
            <a:fillRect/>
          </a:stretch>
        </p:blipFill>
        <p:spPr>
          <a:xfrm>
            <a:off x="10302875" y="5373216"/>
            <a:ext cx="1885950" cy="838200"/>
          </a:xfrm>
          <a:prstGeom prst="rect">
            <a:avLst/>
          </a:prstGeom>
        </p:spPr>
      </p:pic>
      <p:sp>
        <p:nvSpPr>
          <p:cNvPr id="5" name="Metin kutusu 4"/>
          <p:cNvSpPr txBox="1"/>
          <p:nvPr/>
        </p:nvSpPr>
        <p:spPr>
          <a:xfrm>
            <a:off x="2205980" y="5373216"/>
            <a:ext cx="1152128" cy="369332"/>
          </a:xfrm>
          <a:prstGeom prst="rect">
            <a:avLst/>
          </a:prstGeom>
          <a:noFill/>
        </p:spPr>
        <p:txBody>
          <a:bodyPr wrap="square" rtlCol="0">
            <a:spAutoFit/>
          </a:bodyPr>
          <a:lstStyle/>
          <a:p>
            <a:r>
              <a:rPr lang="tr-TR" dirty="0" err="1" smtClean="0"/>
              <a:t>preschool</a:t>
            </a:r>
            <a:endParaRPr lang="tr-TR" dirty="0"/>
          </a:p>
        </p:txBody>
      </p:sp>
      <p:sp>
        <p:nvSpPr>
          <p:cNvPr id="7" name="Metin kutusu 6"/>
          <p:cNvSpPr txBox="1"/>
          <p:nvPr/>
        </p:nvSpPr>
        <p:spPr>
          <a:xfrm>
            <a:off x="3886643" y="5195287"/>
            <a:ext cx="1224136" cy="369332"/>
          </a:xfrm>
          <a:prstGeom prst="rect">
            <a:avLst/>
          </a:prstGeom>
          <a:noFill/>
        </p:spPr>
        <p:txBody>
          <a:bodyPr wrap="square" rtlCol="0">
            <a:spAutoFit/>
          </a:bodyPr>
          <a:lstStyle/>
          <a:p>
            <a:r>
              <a:rPr lang="tr-TR" dirty="0" err="1" smtClean="0"/>
              <a:t>primary</a:t>
            </a:r>
            <a:endParaRPr lang="tr-TR" dirty="0"/>
          </a:p>
        </p:txBody>
      </p:sp>
      <p:sp>
        <p:nvSpPr>
          <p:cNvPr id="8" name="Metin kutusu 7"/>
          <p:cNvSpPr txBox="1"/>
          <p:nvPr/>
        </p:nvSpPr>
        <p:spPr>
          <a:xfrm>
            <a:off x="5446340" y="3789040"/>
            <a:ext cx="1728192" cy="369332"/>
          </a:xfrm>
          <a:prstGeom prst="rect">
            <a:avLst/>
          </a:prstGeom>
          <a:noFill/>
        </p:spPr>
        <p:txBody>
          <a:bodyPr wrap="square" rtlCol="0">
            <a:spAutoFit/>
          </a:bodyPr>
          <a:lstStyle/>
          <a:p>
            <a:r>
              <a:rPr lang="tr-TR" dirty="0" err="1" smtClean="0"/>
              <a:t>Middle</a:t>
            </a:r>
            <a:r>
              <a:rPr lang="tr-TR" dirty="0" smtClean="0"/>
              <a:t> </a:t>
            </a:r>
            <a:r>
              <a:rPr lang="tr-TR" dirty="0" err="1" smtClean="0"/>
              <a:t>school</a:t>
            </a:r>
            <a:endParaRPr lang="tr-TR" dirty="0"/>
          </a:p>
        </p:txBody>
      </p:sp>
      <p:sp>
        <p:nvSpPr>
          <p:cNvPr id="9" name="Metin kutusu 8"/>
          <p:cNvSpPr txBox="1"/>
          <p:nvPr/>
        </p:nvSpPr>
        <p:spPr>
          <a:xfrm>
            <a:off x="7254060" y="5232005"/>
            <a:ext cx="1296144" cy="369332"/>
          </a:xfrm>
          <a:prstGeom prst="rect">
            <a:avLst/>
          </a:prstGeom>
          <a:noFill/>
        </p:spPr>
        <p:txBody>
          <a:bodyPr wrap="square" rtlCol="0">
            <a:spAutoFit/>
          </a:bodyPr>
          <a:lstStyle/>
          <a:p>
            <a:r>
              <a:rPr lang="tr-TR" dirty="0" err="1" smtClean="0"/>
              <a:t>secondary</a:t>
            </a:r>
            <a:endParaRPr lang="tr-TR" dirty="0"/>
          </a:p>
        </p:txBody>
      </p:sp>
      <p:sp>
        <p:nvSpPr>
          <p:cNvPr id="10" name="Metin kutusu 9"/>
          <p:cNvSpPr txBox="1"/>
          <p:nvPr/>
        </p:nvSpPr>
        <p:spPr>
          <a:xfrm>
            <a:off x="8686700" y="5158789"/>
            <a:ext cx="2088232" cy="369332"/>
          </a:xfrm>
          <a:prstGeom prst="rect">
            <a:avLst/>
          </a:prstGeom>
          <a:noFill/>
        </p:spPr>
        <p:txBody>
          <a:bodyPr wrap="square" rtlCol="0">
            <a:spAutoFit/>
          </a:bodyPr>
          <a:lstStyle/>
          <a:p>
            <a:r>
              <a:rPr lang="tr-TR" dirty="0" smtClean="0"/>
              <a:t>Age population</a:t>
            </a:r>
            <a:endParaRPr lang="tr-TR" dirty="0"/>
          </a:p>
        </p:txBody>
      </p:sp>
      <p:sp>
        <p:nvSpPr>
          <p:cNvPr id="11" name="Metin kutusu 10"/>
          <p:cNvSpPr txBox="1"/>
          <p:nvPr/>
        </p:nvSpPr>
        <p:spPr>
          <a:xfrm>
            <a:off x="398412" y="1169684"/>
            <a:ext cx="11665296" cy="1200329"/>
          </a:xfrm>
          <a:prstGeom prst="rect">
            <a:avLst/>
          </a:prstGeom>
          <a:solidFill>
            <a:schemeClr val="bg1"/>
          </a:solidFill>
        </p:spPr>
        <p:txBody>
          <a:bodyPr wrap="square" rtlCol="0">
            <a:spAutoFit/>
          </a:bodyPr>
          <a:lstStyle/>
          <a:p>
            <a:r>
              <a:rPr lang="en-US" dirty="0" smtClean="0"/>
              <a:t>According </a:t>
            </a:r>
            <a:r>
              <a:rPr lang="en-US" dirty="0"/>
              <a:t>to the graph, the enrollment rates of the students attending official schools and temporary education centers according to educational levels were 33.76% in kindergarten, 96.57% in primary school and 58.25% in </a:t>
            </a:r>
            <a:r>
              <a:rPr lang="tr-TR" dirty="0" err="1" smtClean="0"/>
              <a:t>middle</a:t>
            </a:r>
            <a:r>
              <a:rPr lang="tr-TR" dirty="0" smtClean="0"/>
              <a:t> </a:t>
            </a:r>
            <a:r>
              <a:rPr lang="en-US" dirty="0" smtClean="0"/>
              <a:t>school </a:t>
            </a:r>
            <a:r>
              <a:rPr lang="en-US" dirty="0"/>
              <a:t>and 26.69% in secondary school. According to this, primary education is the most common level of schooling and secondary education is the least.</a:t>
            </a:r>
            <a:endParaRPr lang="tr-TR" dirty="0"/>
          </a:p>
        </p:txBody>
      </p:sp>
      <p:sp>
        <p:nvSpPr>
          <p:cNvPr id="12" name="Metin kutusu 11"/>
          <p:cNvSpPr txBox="1"/>
          <p:nvPr/>
        </p:nvSpPr>
        <p:spPr>
          <a:xfrm>
            <a:off x="3886643" y="2328416"/>
            <a:ext cx="3935961" cy="596528"/>
          </a:xfrm>
          <a:prstGeom prst="rect">
            <a:avLst/>
          </a:prstGeom>
          <a:solidFill>
            <a:schemeClr val="bg1"/>
          </a:solidFill>
        </p:spPr>
        <p:txBody>
          <a:bodyPr wrap="square" rtlCol="0">
            <a:spAutoFit/>
          </a:bodyPr>
          <a:lstStyle/>
          <a:p>
            <a:endParaRPr lang="tr-TR" dirty="0"/>
          </a:p>
        </p:txBody>
      </p:sp>
    </p:spTree>
    <p:extLst>
      <p:ext uri="{BB962C8B-B14F-4D97-AF65-F5344CB8AC3E}">
        <p14:creationId xmlns:p14="http://schemas.microsoft.com/office/powerpoint/2010/main" val="34068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10291315" y="311249"/>
            <a:ext cx="1885950" cy="838200"/>
          </a:xfrm>
          <a:prstGeom prst="rect">
            <a:avLst/>
          </a:prstGeom>
        </p:spPr>
      </p:pic>
      <p:pic>
        <p:nvPicPr>
          <p:cNvPr id="5" name="Resim 4"/>
          <p:cNvPicPr>
            <a:picLocks noChangeAspect="1"/>
          </p:cNvPicPr>
          <p:nvPr/>
        </p:nvPicPr>
        <p:blipFill>
          <a:blip r:embed="rId4"/>
          <a:stretch>
            <a:fillRect/>
          </a:stretch>
        </p:blipFill>
        <p:spPr>
          <a:xfrm>
            <a:off x="837828" y="1844824"/>
            <a:ext cx="5472608" cy="3528392"/>
          </a:xfrm>
          <a:prstGeom prst="rect">
            <a:avLst/>
          </a:prstGeom>
        </p:spPr>
      </p:pic>
      <p:sp>
        <p:nvSpPr>
          <p:cNvPr id="7" name="Dikdörtgen 6"/>
          <p:cNvSpPr/>
          <p:nvPr/>
        </p:nvSpPr>
        <p:spPr>
          <a:xfrm>
            <a:off x="477788" y="948810"/>
            <a:ext cx="10224659" cy="830997"/>
          </a:xfrm>
          <a:prstGeom prst="rect">
            <a:avLst/>
          </a:prstGeom>
        </p:spPr>
        <p:txBody>
          <a:bodyPr wrap="none">
            <a:spAutoFit/>
          </a:bodyPr>
          <a:lstStyle/>
          <a:p>
            <a:r>
              <a:rPr lang="tr-TR" sz="4800" dirty="0" smtClean="0"/>
              <a:t>Schools of </a:t>
            </a:r>
            <a:r>
              <a:rPr lang="tr-TR" sz="4800" dirty="0" err="1" smtClean="0"/>
              <a:t>Temporary</a:t>
            </a:r>
            <a:r>
              <a:rPr lang="tr-TR" sz="4800" dirty="0" smtClean="0"/>
              <a:t> Education Centers</a:t>
            </a:r>
            <a:endParaRPr lang="tr-TR" sz="4800" dirty="0"/>
          </a:p>
        </p:txBody>
      </p:sp>
      <p:sp>
        <p:nvSpPr>
          <p:cNvPr id="2" name="Metin kutusu 1"/>
          <p:cNvSpPr txBox="1"/>
          <p:nvPr/>
        </p:nvSpPr>
        <p:spPr>
          <a:xfrm>
            <a:off x="1557908" y="5229200"/>
            <a:ext cx="5904656" cy="646331"/>
          </a:xfrm>
          <a:prstGeom prst="rect">
            <a:avLst/>
          </a:prstGeom>
          <a:noFill/>
        </p:spPr>
        <p:txBody>
          <a:bodyPr wrap="square" rtlCol="0">
            <a:spAutoFit/>
          </a:bodyPr>
          <a:lstStyle/>
          <a:p>
            <a:r>
              <a:rPr lang="tr-TR" dirty="0" smtClean="0"/>
              <a:t>Brown </a:t>
            </a:r>
            <a:r>
              <a:rPr lang="tr-TR" dirty="0" err="1" smtClean="0"/>
              <a:t>line</a:t>
            </a:r>
            <a:r>
              <a:rPr lang="tr-TR" dirty="0" smtClean="0"/>
              <a:t>: </a:t>
            </a:r>
            <a:r>
              <a:rPr lang="tr-TR" dirty="0" err="1" smtClean="0"/>
              <a:t>Arabic</a:t>
            </a:r>
            <a:r>
              <a:rPr lang="tr-TR" dirty="0" smtClean="0"/>
              <a:t> Schools of </a:t>
            </a:r>
            <a:r>
              <a:rPr lang="tr-TR" dirty="0" err="1" smtClean="0"/>
              <a:t>Temporary</a:t>
            </a:r>
            <a:r>
              <a:rPr lang="tr-TR" dirty="0" smtClean="0"/>
              <a:t> Education Centers</a:t>
            </a:r>
          </a:p>
          <a:p>
            <a:r>
              <a:rPr lang="tr-TR" dirty="0" smtClean="0"/>
              <a:t>Blue </a:t>
            </a:r>
            <a:r>
              <a:rPr lang="tr-TR" dirty="0" err="1" smtClean="0"/>
              <a:t>line</a:t>
            </a:r>
            <a:r>
              <a:rPr lang="tr-TR" dirty="0" smtClean="0"/>
              <a:t>: </a:t>
            </a:r>
            <a:r>
              <a:rPr lang="tr-TR" dirty="0" err="1" smtClean="0"/>
              <a:t>Turkish</a:t>
            </a:r>
            <a:r>
              <a:rPr lang="tr-TR" dirty="0" smtClean="0"/>
              <a:t> </a:t>
            </a:r>
            <a:r>
              <a:rPr lang="tr-TR" dirty="0" err="1" smtClean="0"/>
              <a:t>Public</a:t>
            </a:r>
            <a:r>
              <a:rPr lang="tr-TR" dirty="0" smtClean="0"/>
              <a:t> Schools  </a:t>
            </a:r>
            <a:endParaRPr lang="tr-TR" dirty="0"/>
          </a:p>
        </p:txBody>
      </p:sp>
      <p:sp>
        <p:nvSpPr>
          <p:cNvPr id="3" name="Dikdörtgen 2"/>
          <p:cNvSpPr/>
          <p:nvPr/>
        </p:nvSpPr>
        <p:spPr>
          <a:xfrm>
            <a:off x="6094412" y="2059684"/>
            <a:ext cx="5804793" cy="1477328"/>
          </a:xfrm>
          <a:prstGeom prst="rect">
            <a:avLst/>
          </a:prstGeom>
        </p:spPr>
        <p:txBody>
          <a:bodyPr wrap="square">
            <a:spAutoFit/>
          </a:bodyPr>
          <a:lstStyle/>
          <a:p>
            <a:pPr marL="285750" indent="-285750" algn="just">
              <a:buFont typeface="Wingdings" panose="05000000000000000000" pitchFamily="2" charset="2"/>
              <a:buChar char="ü"/>
            </a:pPr>
            <a:r>
              <a:rPr lang="en-US" dirty="0"/>
              <a:t>Public schools in Turkey are free of charge. They instruct in Turkish and teach a </a:t>
            </a:r>
            <a:r>
              <a:rPr lang="en-US" dirty="0" smtClean="0"/>
              <a:t>standardized </a:t>
            </a:r>
            <a:r>
              <a:rPr lang="en-US" dirty="0"/>
              <a:t>Ministry of National Education curriculum, and are </a:t>
            </a:r>
            <a:r>
              <a:rPr lang="en-US" dirty="0" smtClean="0"/>
              <a:t>authorized </a:t>
            </a:r>
            <a:r>
              <a:rPr lang="en-US" dirty="0"/>
              <a:t>to dispense certificates and diplomas to foreign national children with full validity.</a:t>
            </a:r>
            <a:endParaRPr lang="tr-TR" dirty="0"/>
          </a:p>
        </p:txBody>
      </p:sp>
      <p:sp>
        <p:nvSpPr>
          <p:cNvPr id="6" name="Dikdörtgen 5"/>
          <p:cNvSpPr/>
          <p:nvPr/>
        </p:nvSpPr>
        <p:spPr>
          <a:xfrm>
            <a:off x="7174532" y="3686855"/>
            <a:ext cx="4724673" cy="1477328"/>
          </a:xfrm>
          <a:prstGeom prst="rect">
            <a:avLst/>
          </a:prstGeom>
        </p:spPr>
        <p:txBody>
          <a:bodyPr wrap="square">
            <a:spAutoFit/>
          </a:bodyPr>
          <a:lstStyle/>
          <a:p>
            <a:pPr marL="285750" indent="-285750">
              <a:buFont typeface="Wingdings" panose="05000000000000000000" pitchFamily="2" charset="2"/>
              <a:buChar char="ü"/>
            </a:pPr>
            <a:r>
              <a:rPr lang="tr-TR" dirty="0" smtClean="0"/>
              <a:t>TEC Schools</a:t>
            </a:r>
            <a:r>
              <a:rPr lang="en-US" dirty="0" smtClean="0"/>
              <a:t> </a:t>
            </a:r>
            <a:r>
              <a:rPr lang="en-US" dirty="0"/>
              <a:t>utilize Arabic as the medium of </a:t>
            </a:r>
            <a:r>
              <a:rPr lang="en-US" dirty="0" smtClean="0"/>
              <a:t>instruction</a:t>
            </a:r>
            <a:r>
              <a:rPr lang="tr-TR" dirty="0" smtClean="0"/>
              <a:t> </a:t>
            </a:r>
            <a:r>
              <a:rPr lang="en-US" dirty="0" smtClean="0"/>
              <a:t>and </a:t>
            </a:r>
            <a:r>
              <a:rPr lang="en-US" dirty="0"/>
              <a:t>follow a curriculum designed by the </a:t>
            </a:r>
            <a:r>
              <a:rPr lang="en-US" dirty="0" smtClean="0"/>
              <a:t>Ministry</a:t>
            </a:r>
            <a:r>
              <a:rPr lang="tr-TR" dirty="0" smtClean="0"/>
              <a:t> </a:t>
            </a:r>
            <a:r>
              <a:rPr lang="en-US" dirty="0" smtClean="0"/>
              <a:t>of </a:t>
            </a:r>
            <a:r>
              <a:rPr lang="en-US" dirty="0"/>
              <a:t>Education of the Syrian Interim </a:t>
            </a:r>
            <a:r>
              <a:rPr lang="en-US" dirty="0" smtClean="0"/>
              <a:t>Government</a:t>
            </a:r>
            <a:r>
              <a:rPr lang="tr-TR" dirty="0" smtClean="0"/>
              <a:t> </a:t>
            </a:r>
            <a:r>
              <a:rPr lang="en-US" dirty="0" smtClean="0"/>
              <a:t>and </a:t>
            </a:r>
            <a:r>
              <a:rPr lang="en-US" dirty="0"/>
              <a:t>modified by the Turkish Ministry of </a:t>
            </a:r>
            <a:r>
              <a:rPr lang="en-US" dirty="0" smtClean="0"/>
              <a:t>Education</a:t>
            </a:r>
            <a:r>
              <a:rPr lang="tr-TR" dirty="0" smtClean="0"/>
              <a:t>.</a:t>
            </a:r>
            <a:endParaRPr lang="tr-TR" dirty="0"/>
          </a:p>
        </p:txBody>
      </p:sp>
    </p:spTree>
    <p:extLst>
      <p:ext uri="{BB962C8B-B14F-4D97-AF65-F5344CB8AC3E}">
        <p14:creationId xmlns:p14="http://schemas.microsoft.com/office/powerpoint/2010/main" val="296636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is Teması">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2933</TotalTime>
  <Words>969</Words>
  <Application>Microsoft Office PowerPoint</Application>
  <PresentationFormat>Özel</PresentationFormat>
  <Paragraphs>126</Paragraphs>
  <Slides>19</Slides>
  <Notes>17</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Calibri Light</vt:lpstr>
      <vt:lpstr>Wingdings</vt:lpstr>
      <vt:lpstr>Geçmişe bakış</vt:lpstr>
      <vt:lpstr>Innovative Response for Facilitating Young Refugees Social Support (I.Ref.SoS) (Project No: 2017-2-EL02-KA205-003219)</vt:lpstr>
      <vt:lpstr>Project Partners</vt:lpstr>
      <vt:lpstr> To provide holistic approach for young asylum seekers in order to prepare them for labor markets </vt:lpstr>
      <vt:lpstr>Migration from Syria </vt:lpstr>
      <vt:lpstr>     Law On Foreigners and International Protection (2013, Temporary Protection of Syrians)</vt:lpstr>
      <vt:lpstr>Turkey Report on Education for Young Refugees</vt:lpstr>
      <vt:lpstr> Number of Syrian Students by Years</vt:lpstr>
      <vt:lpstr> Schooling based on education levels</vt:lpstr>
      <vt:lpstr>PowerPoint Sunusu</vt:lpstr>
      <vt:lpstr> Challenges in the Schooling Group</vt:lpstr>
      <vt:lpstr>Reasons of Unschooling</vt:lpstr>
      <vt:lpstr>Non-formal Education</vt:lpstr>
      <vt:lpstr>       </vt:lpstr>
      <vt:lpstr>  The Syrian labor force is oriented towards socioeconomically low jobs. </vt:lpstr>
      <vt:lpstr> Priorities caused a «late» skills analysis process</vt:lpstr>
      <vt:lpstr>Work Permit Law; legal umbrella for Syrians </vt:lpstr>
      <vt:lpstr>   Objective :To integrate all the necessary adaptation tools to prepare young asylum seekers in the labor market</vt:lpstr>
      <vt:lpstr>     GUIDE for the Objective</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Response for Facilitating Young Refugees Social Support (I.Ref.SoS) Genç Mültecilerin Sosyal Uyumunu Destekleyen Yenilikçi Uygulamalar (Project No: 2017-2-EL02-KA205-003219)</dc:title>
  <dc:creator>Ozlem KALKAN</dc:creator>
  <cp:lastModifiedBy>Ozlem KALKAN</cp:lastModifiedBy>
  <cp:revision>125</cp:revision>
  <dcterms:created xsi:type="dcterms:W3CDTF">2019-12-02T09:23:16Z</dcterms:created>
  <dcterms:modified xsi:type="dcterms:W3CDTF">2019-12-08T19:01:49Z</dcterms:modified>
</cp:coreProperties>
</file>