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7" r:id="rId9"/>
    <p:sldId id="288" r:id="rId10"/>
    <p:sldId id="265" r:id="rId11"/>
    <p:sldId id="266" r:id="rId12"/>
    <p:sldId id="267" r:id="rId13"/>
    <p:sldId id="268" r:id="rId14"/>
    <p:sldId id="269" r:id="rId15"/>
    <p:sldId id="270" r:id="rId16"/>
    <p:sldId id="289" r:id="rId17"/>
    <p:sldId id="273" r:id="rId18"/>
    <p:sldId id="274" r:id="rId19"/>
    <p:sldId id="275" r:id="rId20"/>
    <p:sldId id="276" r:id="rId21"/>
    <p:sldId id="277" r:id="rId22"/>
    <p:sldId id="285" r:id="rId23"/>
    <p:sldId id="286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76" y="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DE27A-6287-4A04-A22D-60BD2FDF8202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36F90-0835-4FB6-9CA7-C18307EDA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36F90-0835-4FB6-9CA7-C18307EDA024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36F90-0835-4FB6-9CA7-C18307EDA024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1801144-003A-4832-AA8C-3F10F7B857AE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wmf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Relationship Id="rId9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Relationship Id="rId9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Relationship Id="rId9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Relationship Id="rId9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Relationship Id="rId9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Relationship Id="rId9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8.jpe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wmf"/><Relationship Id="rId9" Type="http://schemas.openxmlformats.org/officeDocument/2006/relationships/slide" Target="slide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Relationship Id="rId9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9.jpeg"/><Relationship Id="rId10" Type="http://schemas.openxmlformats.org/officeDocument/2006/relationships/slide" Target="slide9.xml"/><Relationship Id="rId4" Type="http://schemas.openxmlformats.org/officeDocument/2006/relationships/image" Target="../media/image8.jpeg"/><Relationship Id="rId9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Relationship Id="rId9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wmf"/><Relationship Id="rId9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Relationship Id="rId9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8.jpe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0.jpeg"/><Relationship Id="rId7" Type="http://schemas.openxmlformats.org/officeDocument/2006/relationships/image" Target="../media/image5.jpeg"/><Relationship Id="rId2" Type="http://schemas.openxmlformats.org/officeDocument/2006/relationships/hyperlink" Target="https://irefsos.oaed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8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8.jpe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wmf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slide" Target="slide14.xml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12" Type="http://schemas.openxmlformats.org/officeDocument/2006/relationships/slide" Target="slide13.xml"/><Relationship Id="rId2" Type="http://schemas.openxmlformats.org/officeDocument/2006/relationships/image" Target="../media/image3.png"/><Relationship Id="rId16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slide" Target="slide11.xml"/><Relationship Id="rId5" Type="http://schemas.openxmlformats.org/officeDocument/2006/relationships/image" Target="../media/image4.wmf"/><Relationship Id="rId15" Type="http://schemas.openxmlformats.org/officeDocument/2006/relationships/slide" Target="slide19.xml"/><Relationship Id="rId10" Type="http://schemas.openxmlformats.org/officeDocument/2006/relationships/slide" Target="slide12.xml"/><Relationship Id="rId4" Type="http://schemas.openxmlformats.org/officeDocument/2006/relationships/image" Target="../media/image9.jpeg"/><Relationship Id="rId9" Type="http://schemas.openxmlformats.org/officeDocument/2006/relationships/slide" Target="slide10.xml"/><Relationship Id="rId14" Type="http://schemas.openxmlformats.org/officeDocument/2006/relationships/slide" Target="slid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bible-faq-laying-on-of-hands-necessary-receive-holy-spirit.jp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4" y="2143116"/>
            <a:ext cx="3571900" cy="1112835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sz="66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en-US" sz="6600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6600" cap="none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.</a:t>
            </a:r>
            <a:r>
              <a:rPr lang="en-US" sz="6600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</a:t>
            </a:r>
            <a:r>
              <a:rPr lang="en-US" sz="6600" cap="none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.</a:t>
            </a:r>
            <a:r>
              <a:rPr lang="en-US" sz="6600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</a:t>
            </a:r>
            <a:r>
              <a:rPr lang="en-US" sz="6600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.</a:t>
            </a:r>
            <a:endParaRPr lang="el-GR" sz="6600" cap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6143644"/>
            <a:ext cx="5286380" cy="50006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GB" sz="1000" b="1" dirty="0" smtClean="0">
                <a:ln w="6350">
                  <a:noFill/>
                </a:ln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  <a:t>No </a:t>
            </a:r>
            <a:r>
              <a:rPr lang="de-AT" sz="1000" b="1" dirty="0" smtClean="0">
                <a:ln w="6350">
                  <a:noFill/>
                </a:ln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  <a:t>2017-2-EL02-KA205</a:t>
            </a:r>
            <a:r>
              <a:rPr lang="de-AT" sz="1000" b="1" dirty="0" smtClean="0">
                <a:ln w="6350">
                  <a:noFill/>
                </a:ln>
                <a:solidFill>
                  <a:schemeClr val="bg1"/>
                </a:solidFill>
                <a:ea typeface="+mj-ea"/>
                <a:cs typeface="+mj-cs"/>
              </a:rPr>
              <a:t>-003219</a:t>
            </a:r>
            <a:r>
              <a:rPr lang="el-GR" sz="1000" b="1" dirty="0" smtClean="0">
                <a:ln w="6350">
                  <a:noFill/>
                </a:ln>
                <a:solidFill>
                  <a:schemeClr val="bg1"/>
                </a:solidFill>
                <a:ea typeface="+mj-ea"/>
                <a:cs typeface="+mj-cs"/>
              </a:rPr>
              <a:t>: </a:t>
            </a:r>
            <a:r>
              <a:rPr lang="el-GR" sz="900" b="1" dirty="0" smtClean="0">
                <a:ln w="6350">
                  <a:noFill/>
                </a:ln>
                <a:solidFill>
                  <a:schemeClr val="bg1"/>
                </a:solidFill>
                <a:ea typeface="+mj-ea"/>
                <a:cs typeface="+mj-cs"/>
              </a:rPr>
              <a:t>ΣΤΡΑΤΗΓΙΚΗ ΣΥΜΠΡΑΞΗ ΓΙΑ ΤΗΝ ΝΕΟΛΑΙΑ</a:t>
            </a:r>
            <a:endParaRPr lang="en-US" sz="1000" b="1" dirty="0" smtClean="0">
              <a:ln w="6350">
                <a:noFill/>
              </a:ln>
              <a:solidFill>
                <a:schemeClr val="bg1"/>
              </a:solidFill>
              <a:ea typeface="+mj-ea"/>
              <a:cs typeface="+mj-cs"/>
            </a:endParaRPr>
          </a:p>
          <a:p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5072066" y="2357430"/>
            <a:ext cx="3571900" cy="78581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4925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6 - Εικόνα" descr="Εικόνα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8167" y="0"/>
            <a:ext cx="1127667" cy="857232"/>
          </a:xfrm>
          <a:prstGeom prst="rect">
            <a:avLst/>
          </a:prstGeom>
        </p:spPr>
      </p:pic>
      <p:pic>
        <p:nvPicPr>
          <p:cNvPr id="8" name="7 - Εικόνα" descr="Εικόνα3.wmf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9" name="8 - Εικόνα" descr="Εικόνα2.jpg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00430" y="6429372"/>
            <a:ext cx="798576" cy="428628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0" name="9 - Εικόνα" descr="Εικόνα4.jpg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28794" y="6429372"/>
            <a:ext cx="1500198" cy="428628"/>
          </a:xfrm>
          <a:prstGeom prst="rect">
            <a:avLst/>
          </a:prstGeom>
        </p:spPr>
      </p:pic>
      <p:pic>
        <p:nvPicPr>
          <p:cNvPr id="11" name="10 - Εικόνα" descr="Εικόνα5.jpg"/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57224" y="6429372"/>
            <a:ext cx="1000132" cy="428628"/>
          </a:xfrm>
          <a:prstGeom prst="rect">
            <a:avLst/>
          </a:prstGeom>
        </p:spPr>
      </p:pic>
      <p:pic>
        <p:nvPicPr>
          <p:cNvPr id="12" name="11 - Εικόνα" descr="Εικόνα6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3" name="12 - Εικόνα" descr="Εικόνα7.jpg"/>
          <p:cNvPicPr>
            <a:picLocks noChangeAspect="1"/>
          </p:cNvPicPr>
          <p:nvPr/>
        </p:nvPicPr>
        <p:blipFill>
          <a:blip r:embed="rId9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sp>
        <p:nvSpPr>
          <p:cNvPr id="14" name="13 - TextBox"/>
          <p:cNvSpPr txBox="1"/>
          <p:nvPr/>
        </p:nvSpPr>
        <p:spPr>
          <a:xfrm>
            <a:off x="4929190" y="3143248"/>
            <a:ext cx="3857652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INNOVATIVE</a:t>
            </a:r>
            <a:r>
              <a:rPr lang="en-US" sz="1100" b="1" dirty="0" smtClean="0">
                <a:latin typeface="Cambria" pitchFamily="18" charset="0"/>
              </a:rPr>
              <a:t> </a:t>
            </a:r>
            <a:r>
              <a:rPr 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RESPONSE FOR FACILITATING YOUNG REFUGEES’ SOCIAL SUPPORT</a:t>
            </a:r>
            <a:endParaRPr lang="el-GR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2 - Υπότιτλος"/>
          <p:cNvSpPr txBox="1">
            <a:spLocks/>
          </p:cNvSpPr>
          <p:nvPr/>
        </p:nvSpPr>
        <p:spPr>
          <a:xfrm>
            <a:off x="3571868" y="4071942"/>
            <a:ext cx="5143536" cy="12858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/>
            <a:r>
              <a:rPr lang="el-GR" sz="2000" b="1" dirty="0" smtClean="0"/>
              <a:t>Καινοτομική Απάντηση για τη Διευκόλυνση της Κοινωνικής Στήριξης των Νέων Προσφύγων</a:t>
            </a:r>
            <a:endParaRPr kumimoji="0" lang="el-G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543956" cy="10668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IO1:</a:t>
            </a:r>
            <a:r>
              <a:rPr lang="el-GR" sz="2400" b="1" dirty="0" smtClean="0"/>
              <a:t> </a:t>
            </a:r>
            <a:r>
              <a:rPr lang="el-GR" sz="2400" b="1" spc="-300" dirty="0" smtClean="0"/>
              <a:t>Τουρκική </a:t>
            </a:r>
            <a:r>
              <a:rPr lang="el-GR" sz="2400" b="1" spc="-300" dirty="0" smtClean="0"/>
              <a:t>Έκθεση για τους Νέους Πρόσφυγες – Υπ. Εθν. Παιδείας </a:t>
            </a:r>
            <a:r>
              <a:rPr lang="el-GR" sz="2400" b="1" spc="-300" dirty="0" smtClean="0"/>
              <a:t>Τουρκίας</a:t>
            </a:r>
            <a:endParaRPr lang="el-GR" sz="20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537030"/>
          </a:xfrm>
        </p:spPr>
        <p:txBody>
          <a:bodyPr>
            <a:normAutofit fontScale="92500" lnSpcReduction="10000"/>
          </a:bodyPr>
          <a:lstStyle/>
          <a:p>
            <a:pPr lvl="0" algn="just"/>
            <a:endParaRPr lang="el-GR" b="1" dirty="0" smtClean="0"/>
          </a:p>
          <a:p>
            <a:pPr lvl="0" algn="just"/>
            <a:r>
              <a:rPr lang="el-GR" sz="2600" b="1" dirty="0" smtClean="0"/>
              <a:t>Μια Εθνική Έκθεση </a:t>
            </a:r>
            <a:r>
              <a:rPr lang="el-GR" sz="2600" dirty="0" smtClean="0"/>
              <a:t>χαρτογράφησης  της τρέχουσας κατάστασης στην Τουρκία και των προσπαθειών για την ένταξη της συριακής νεολαίας τόσο στην επαγγελματική εκπαίδευση και κατάρτιση, όσο και στην απασχόληση, διαμέσου των κατάλληλων επαγγελματικών μαθημάτων.</a:t>
            </a:r>
          </a:p>
          <a:p>
            <a:pPr lvl="0" algn="just"/>
            <a:endParaRPr lang="el-GR" sz="2600" dirty="0" smtClean="0"/>
          </a:p>
          <a:p>
            <a:pPr lvl="0" algn="just"/>
            <a:r>
              <a:rPr lang="el-GR" sz="2600" b="1" dirty="0" smtClean="0"/>
              <a:t>Στόχος:  </a:t>
            </a:r>
            <a:r>
              <a:rPr lang="el-GR" sz="2600" dirty="0" smtClean="0"/>
              <a:t>Η χάραξη κατευθύνσεων για τις ανάγκες απασχόλησης και κατάρτισης των Συρίων και η εξεύρεση λύσεων για τους πιο απαιτητικούς τομείς.</a:t>
            </a:r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8" name="17 - Αριστερό βέλος">
            <a:hlinkClick r:id="rId9" action="ppaction://hlinksldjump"/>
          </p:cNvPr>
          <p:cNvSpPr/>
          <p:nvPr/>
        </p:nvSpPr>
        <p:spPr>
          <a:xfrm>
            <a:off x="7786710" y="5929330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IO</a:t>
            </a:r>
            <a:r>
              <a:rPr lang="el-GR" sz="2800" b="1" dirty="0" smtClean="0"/>
              <a:t>2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400" b="1" spc="-300" dirty="0" smtClean="0"/>
              <a:t>Η Γερμανική Αγορά Εργασίας για τους Νέους Πρόσφυγες - </a:t>
            </a:r>
            <a:r>
              <a:rPr lang="en-US" sz="2400" b="1" spc="-300" dirty="0" smtClean="0"/>
              <a:t>DEKRA</a:t>
            </a:r>
            <a:endParaRPr lang="el-GR" sz="24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08468"/>
          </a:xfrm>
        </p:spPr>
        <p:txBody>
          <a:bodyPr>
            <a:normAutofit fontScale="92500"/>
          </a:bodyPr>
          <a:lstStyle/>
          <a:p>
            <a:pPr lvl="0" algn="just"/>
            <a:endParaRPr lang="el-GR" b="1" dirty="0" smtClean="0"/>
          </a:p>
          <a:p>
            <a:pPr lvl="0" algn="ctr"/>
            <a:r>
              <a:rPr lang="el-GR" b="1" dirty="0" smtClean="0"/>
              <a:t>Η Γερμανία </a:t>
            </a:r>
            <a:r>
              <a:rPr lang="el-GR" sz="2400" dirty="0" smtClean="0"/>
              <a:t>ως μια πιθανή χώρα μετεγκατάστασης των νέων προσφύγων.</a:t>
            </a:r>
          </a:p>
          <a:p>
            <a:pPr lvl="0"/>
            <a:endParaRPr lang="el-GR" sz="2400" dirty="0" smtClean="0"/>
          </a:p>
          <a:p>
            <a:pPr lvl="0" algn="just"/>
            <a:r>
              <a:rPr lang="el-GR" b="1" dirty="0" smtClean="0"/>
              <a:t>Με επίκεντρο τις ανάγκες </a:t>
            </a:r>
            <a:r>
              <a:rPr lang="el-GR" sz="2400" dirty="0" smtClean="0"/>
              <a:t>της αγοράς εργασίας, και ειδικότερα τα επαγγέλματα, τις δεξιότητες και τις ικανότητες που χρειάζονται πραγματικά, ώστε να επιτευχθεί η  ενσωμάτωση προσφύγων /</a:t>
            </a:r>
            <a:r>
              <a:rPr lang="el-GR" sz="2400" dirty="0" err="1" smtClean="0"/>
              <a:t>νεο</a:t>
            </a:r>
            <a:r>
              <a:rPr lang="el-GR" sz="2400" dirty="0" smtClean="0"/>
              <a:t>-εισερχομένων μεταναστών (16-24) στην εθνική και περιφερειακή αγορά εργασίας.</a:t>
            </a:r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8" name="17 - Αριστερό βέλος">
            <a:hlinkClick r:id="rId9" action="ppaction://hlinksldjump"/>
          </p:cNvPr>
          <p:cNvSpPr/>
          <p:nvPr/>
        </p:nvSpPr>
        <p:spPr>
          <a:xfrm>
            <a:off x="7786710" y="5929330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IO</a:t>
            </a:r>
            <a:r>
              <a:rPr lang="el-GR" sz="2800" b="1" dirty="0" smtClean="0"/>
              <a:t>3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000" b="1" spc="-150" dirty="0" smtClean="0"/>
              <a:t>Σχεδιασμός και Παραγωγή προϊόντων Συμβουλευτικής/Καθοδήγησης ΚΑΝΕΠ/ΓΣΕΕ </a:t>
            </a:r>
            <a:endParaRPr lang="el-GR" sz="2400" b="1" spc="-15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22782"/>
          </a:xfrm>
        </p:spPr>
        <p:txBody>
          <a:bodyPr>
            <a:normAutofit lnSpcReduction="10000"/>
          </a:bodyPr>
          <a:lstStyle/>
          <a:p>
            <a:pPr lvl="0" algn="just"/>
            <a:endParaRPr lang="el-GR" b="1" dirty="0" smtClean="0"/>
          </a:p>
          <a:p>
            <a:pPr lvl="0" algn="just"/>
            <a:r>
              <a:rPr lang="el-GR" b="1" dirty="0" smtClean="0"/>
              <a:t>Επιλογή </a:t>
            </a:r>
            <a:r>
              <a:rPr lang="el-GR" sz="2400" dirty="0" smtClean="0"/>
              <a:t>40 ωφελούμενων νέων προσφύγων.</a:t>
            </a:r>
          </a:p>
          <a:p>
            <a:pPr lvl="0" algn="just"/>
            <a:endParaRPr lang="el-GR" sz="2400" b="1" dirty="0" smtClean="0"/>
          </a:p>
          <a:p>
            <a:pPr lvl="0" algn="just"/>
            <a:r>
              <a:rPr lang="el-GR" b="1" dirty="0" smtClean="0"/>
              <a:t>Καθορισμός</a:t>
            </a:r>
            <a:r>
              <a:rPr lang="el-GR" sz="2400" b="1" dirty="0" smtClean="0"/>
              <a:t> </a:t>
            </a:r>
            <a:r>
              <a:rPr lang="el-GR" sz="2400" dirty="0" smtClean="0"/>
              <a:t>προδιαγραφών και περιεχομένου του  </a:t>
            </a:r>
            <a:r>
              <a:rPr lang="en-US" sz="2400" dirty="0" smtClean="0"/>
              <a:t>e-portfolio</a:t>
            </a:r>
            <a:r>
              <a:rPr lang="el-GR" sz="2400" dirty="0" smtClean="0"/>
              <a:t>.</a:t>
            </a:r>
          </a:p>
          <a:p>
            <a:pPr lvl="0" algn="just"/>
            <a:endParaRPr lang="el-GR" sz="2400" b="1" dirty="0" smtClean="0"/>
          </a:p>
          <a:p>
            <a:pPr lvl="0" algn="just"/>
            <a:r>
              <a:rPr lang="el-GR" b="1" dirty="0" smtClean="0"/>
              <a:t>Εκπόνηση </a:t>
            </a:r>
            <a:r>
              <a:rPr lang="el-GR" sz="2400" dirty="0" smtClean="0"/>
              <a:t>Ατομικών Σχεδίων Δράσης.</a:t>
            </a:r>
          </a:p>
          <a:p>
            <a:pPr lvl="0" algn="just"/>
            <a:endParaRPr lang="el-GR" sz="2400" dirty="0" smtClean="0"/>
          </a:p>
          <a:p>
            <a:pPr lvl="0" algn="just"/>
            <a:r>
              <a:rPr lang="el-GR" b="1" dirty="0" smtClean="0"/>
              <a:t>Παρακολούθηση </a:t>
            </a:r>
            <a:r>
              <a:rPr lang="el-GR" sz="2400" dirty="0" smtClean="0"/>
              <a:t>και Υποστήριξη.</a:t>
            </a:r>
            <a:endParaRPr lang="el-GR" b="1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8" name="17 - Αριστερό βέλος">
            <a:hlinkClick r:id="rId9" action="ppaction://hlinksldjump"/>
          </p:cNvPr>
          <p:cNvSpPr/>
          <p:nvPr/>
        </p:nvSpPr>
        <p:spPr>
          <a:xfrm>
            <a:off x="7786710" y="5929330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IO</a:t>
            </a:r>
            <a:r>
              <a:rPr lang="el-GR" sz="2800" b="1" dirty="0" smtClean="0"/>
              <a:t>4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400" b="1" spc="-300" dirty="0" smtClean="0"/>
              <a:t>Πιλοτική Εφαρμογή Συμβουλευτικής/Καθοδήγησης– ΚΑΝΕΠ/ΓΣΕΕ </a:t>
            </a:r>
            <a:endParaRPr lang="el-GR" sz="24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9422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el-GR" b="1" dirty="0" smtClean="0"/>
              <a:t>Επιλογή </a:t>
            </a:r>
            <a:r>
              <a:rPr lang="el-GR" sz="2500" dirty="0" smtClean="0"/>
              <a:t>Ωφελούμενων</a:t>
            </a:r>
          </a:p>
          <a:p>
            <a:pPr lvl="0" algn="just"/>
            <a:endParaRPr lang="el-GR" sz="2500" dirty="0" smtClean="0"/>
          </a:p>
          <a:p>
            <a:pPr lvl="0" algn="just"/>
            <a:r>
              <a:rPr lang="el-GR" b="1" dirty="0" smtClean="0"/>
              <a:t>Υποδοχή </a:t>
            </a:r>
            <a:r>
              <a:rPr lang="el-GR" sz="2400" dirty="0" smtClean="0"/>
              <a:t>των νέων προσφύγων κ αξιολόγηση  των αναγκών τους.</a:t>
            </a:r>
          </a:p>
          <a:p>
            <a:pPr lvl="0" algn="just"/>
            <a:endParaRPr lang="el-GR" sz="2400" b="1" dirty="0" smtClean="0"/>
          </a:p>
          <a:p>
            <a:pPr lvl="0" algn="just"/>
            <a:r>
              <a:rPr lang="el-GR" b="1" dirty="0" smtClean="0"/>
              <a:t>Προσωπική </a:t>
            </a:r>
            <a:r>
              <a:rPr lang="el-GR" sz="2400" dirty="0" smtClean="0"/>
              <a:t>και επαγγελματική αξιολόγηση.</a:t>
            </a:r>
          </a:p>
          <a:p>
            <a:pPr lvl="0" algn="just"/>
            <a:endParaRPr lang="el-GR" sz="2400" dirty="0" smtClean="0"/>
          </a:p>
          <a:p>
            <a:pPr lvl="0" algn="just"/>
            <a:r>
              <a:rPr lang="el-GR" b="1" dirty="0" smtClean="0"/>
              <a:t>Διαδικασία</a:t>
            </a:r>
            <a:r>
              <a:rPr lang="el-GR" sz="2400" b="1" dirty="0" smtClean="0"/>
              <a:t> </a:t>
            </a:r>
            <a:r>
              <a:rPr lang="el-GR" sz="2400" dirty="0" smtClean="0"/>
              <a:t>προσωπικής και επαγγελματικής ανάπτυξης.</a:t>
            </a:r>
          </a:p>
          <a:p>
            <a:pPr lvl="0" algn="just"/>
            <a:endParaRPr lang="el-GR" sz="2400" b="1" dirty="0" smtClean="0"/>
          </a:p>
          <a:p>
            <a:pPr lvl="0" algn="just"/>
            <a:r>
              <a:rPr lang="el-GR" b="1" dirty="0" smtClean="0"/>
              <a:t>Εκπόνηση </a:t>
            </a:r>
            <a:r>
              <a:rPr lang="el-GR" sz="2400" dirty="0" smtClean="0"/>
              <a:t>Ατομικών Σχεδίων Δράσης.</a:t>
            </a:r>
          </a:p>
          <a:p>
            <a:pPr lvl="0" algn="just"/>
            <a:endParaRPr lang="el-GR" sz="2400" dirty="0" smtClean="0"/>
          </a:p>
          <a:p>
            <a:pPr lvl="0" algn="just"/>
            <a:r>
              <a:rPr lang="el-GR" sz="3000" b="1" dirty="0" smtClean="0"/>
              <a:t>Ανάπτυξη </a:t>
            </a:r>
            <a:r>
              <a:rPr lang="el-GR" sz="2600" dirty="0" smtClean="0"/>
              <a:t>του</a:t>
            </a:r>
            <a:r>
              <a:rPr lang="el-GR" sz="3000" b="1" dirty="0" smtClean="0"/>
              <a:t> </a:t>
            </a:r>
            <a:r>
              <a:rPr lang="el-GR" sz="2400" dirty="0" smtClean="0"/>
              <a:t> </a:t>
            </a:r>
            <a:r>
              <a:rPr lang="en-US" sz="2600" dirty="0" smtClean="0"/>
              <a:t>e- portfolio</a:t>
            </a:r>
            <a:endParaRPr lang="el-GR" sz="2400" dirty="0" smtClean="0"/>
          </a:p>
          <a:p>
            <a:pPr lvl="0" algn="just"/>
            <a:endParaRPr lang="el-GR" sz="2400" dirty="0" smtClean="0"/>
          </a:p>
          <a:p>
            <a:pPr lvl="0" algn="just"/>
            <a:r>
              <a:rPr lang="el-GR" b="1" dirty="0" smtClean="0"/>
              <a:t>Παρακολούθηση </a:t>
            </a:r>
            <a:r>
              <a:rPr lang="el-GR" sz="2400" dirty="0" smtClean="0"/>
              <a:t>και υποστήριξη.</a:t>
            </a:r>
            <a:endParaRPr lang="el-GR" b="1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7" name="16 - Αριστερό βέλος">
            <a:hlinkClick r:id="rId9" action="ppaction://hlinksldjump"/>
          </p:cNvPr>
          <p:cNvSpPr/>
          <p:nvPr/>
        </p:nvSpPr>
        <p:spPr>
          <a:xfrm>
            <a:off x="7786710" y="5929330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29642" cy="1066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IO5:</a:t>
            </a:r>
            <a:r>
              <a:rPr lang="el-GR" sz="2800" b="1" dirty="0" smtClean="0"/>
              <a:t> </a:t>
            </a:r>
            <a:r>
              <a:rPr lang="el-GR" sz="2400" b="1" spc="-300" dirty="0" smtClean="0"/>
              <a:t>Σχεδιασμός </a:t>
            </a:r>
            <a:r>
              <a:rPr lang="el-GR" sz="2400" b="1" spc="-300" dirty="0" smtClean="0"/>
              <a:t>και Παραγωγή Πακέτου Γλωσσικής/Διαπολιτισμικής Κατάρτισης  και Πιλοτική Εφαρμογή – ΟΑΕΔ </a:t>
            </a:r>
            <a:endParaRPr lang="el-GR" sz="20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endParaRPr lang="el-GR" sz="2400" b="1" dirty="0" smtClean="0"/>
          </a:p>
          <a:p>
            <a:pPr lvl="0" algn="just"/>
            <a:r>
              <a:rPr lang="el-GR" b="1" spc="-100" dirty="0" smtClean="0"/>
              <a:t>Πρόγραμμα (120 ώρες) </a:t>
            </a:r>
            <a:r>
              <a:rPr lang="el-GR" sz="2600" spc="-100" dirty="0" smtClean="0"/>
              <a:t>ταχύρρυθμης </a:t>
            </a:r>
            <a:r>
              <a:rPr lang="el-GR" sz="2600" dirty="0" smtClean="0"/>
              <a:t>γλωσσικής εκμάθησης </a:t>
            </a:r>
            <a:endParaRPr lang="el-GR" sz="2400" dirty="0" smtClean="0"/>
          </a:p>
          <a:p>
            <a:pPr lvl="0" algn="just"/>
            <a:endParaRPr lang="el-GR" sz="2400" dirty="0" smtClean="0"/>
          </a:p>
          <a:p>
            <a:pPr lvl="0" algn="just"/>
            <a:r>
              <a:rPr lang="el-GR" b="1" dirty="0" smtClean="0"/>
              <a:t>Βασική </a:t>
            </a:r>
            <a:r>
              <a:rPr lang="el-GR" sz="2400" dirty="0" smtClean="0"/>
              <a:t>γνώση και ορολογία στα ελληνικά.</a:t>
            </a:r>
          </a:p>
          <a:p>
            <a:pPr lvl="0" algn="just"/>
            <a:endParaRPr lang="el-GR" sz="2400" b="1" dirty="0" smtClean="0"/>
          </a:p>
          <a:p>
            <a:pPr lvl="0" algn="just"/>
            <a:r>
              <a:rPr lang="el-GR" b="1" dirty="0" smtClean="0"/>
              <a:t>Κατάλληλη </a:t>
            </a:r>
            <a:r>
              <a:rPr lang="el-GR" sz="2400" dirty="0" smtClean="0"/>
              <a:t>πληροφόρηση, προς την κατεύθυνση της ενσωμάτωσης στην κοινωνία και την αγορά εργασίας.</a:t>
            </a:r>
          </a:p>
          <a:p>
            <a:pPr lvl="0" algn="just"/>
            <a:endParaRPr lang="el-GR" sz="2400" dirty="0" smtClean="0"/>
          </a:p>
          <a:p>
            <a:pPr lvl="0" algn="just"/>
            <a:endParaRPr lang="el-GR" b="1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7" name="16 - Δεξιό βέλος">
            <a:hlinkClick r:id="rId9" action="ppaction://hlinksldjump"/>
          </p:cNvPr>
          <p:cNvSpPr/>
          <p:nvPr/>
        </p:nvSpPr>
        <p:spPr>
          <a:xfrm>
            <a:off x="7643834" y="5929330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IO</a:t>
            </a:r>
            <a:r>
              <a:rPr lang="el-GR" sz="2800" b="1" dirty="0" smtClean="0"/>
              <a:t>5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400" b="1" spc="-300" dirty="0" smtClean="0"/>
              <a:t>Σχεδιασμός και Παραγωγή Πακέτου Γλωσσικής/Διαπολιτισμικής Κατάρτισης  και Πιλοτική Εφαρμογή – ΟΑΕΔ </a:t>
            </a:r>
            <a:endParaRPr lang="el-GR" sz="24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108534"/>
          </a:xfrm>
        </p:spPr>
        <p:txBody>
          <a:bodyPr>
            <a:normAutofit/>
          </a:bodyPr>
          <a:lstStyle/>
          <a:p>
            <a:pPr lvl="0" algn="just">
              <a:buNone/>
            </a:pPr>
            <a:endParaRPr lang="el-GR" sz="2400" b="1" dirty="0" smtClean="0"/>
          </a:p>
          <a:p>
            <a:pPr lvl="0" algn="just">
              <a:buNone/>
            </a:pPr>
            <a:r>
              <a:rPr lang="el-GR" sz="3000" b="1" dirty="0" smtClean="0"/>
              <a:t>Διαπολιτισμικό</a:t>
            </a:r>
            <a:r>
              <a:rPr lang="el-GR" b="1" dirty="0" smtClean="0"/>
              <a:t> </a:t>
            </a:r>
            <a:r>
              <a:rPr lang="el-GR" sz="2400" dirty="0" smtClean="0"/>
              <a:t>μάθημα κατάρτισης, που προωθεί:</a:t>
            </a:r>
          </a:p>
          <a:p>
            <a:pPr lvl="0" algn="just"/>
            <a:endParaRPr lang="el-GR" sz="2400" dirty="0" smtClean="0"/>
          </a:p>
          <a:p>
            <a:pPr lvl="0" algn="just"/>
            <a:r>
              <a:rPr lang="el-GR" sz="3000" b="1" dirty="0" smtClean="0"/>
              <a:t>Την πληροφόρηση </a:t>
            </a:r>
            <a:r>
              <a:rPr lang="el-GR" sz="2400" dirty="0" smtClean="0"/>
              <a:t>και γνώση για τον πολιτισμό και την κατανόηση των πολιτισμικών διαφορών </a:t>
            </a:r>
          </a:p>
          <a:p>
            <a:pPr lvl="0" algn="just"/>
            <a:endParaRPr lang="el-GR" sz="2400" dirty="0" smtClean="0"/>
          </a:p>
          <a:p>
            <a:pPr lvl="0" algn="just"/>
            <a:r>
              <a:rPr lang="el-GR" sz="3000" b="1" dirty="0" smtClean="0"/>
              <a:t>Την ανάπτυξη</a:t>
            </a:r>
            <a:r>
              <a:rPr lang="el-GR" sz="2400" dirty="0" smtClean="0"/>
              <a:t>  δεξιοτήτων, στάσεων και συμπεριφορών αποτελεσματικής επικοινωνίας.</a:t>
            </a:r>
          </a:p>
          <a:p>
            <a:pPr lvl="0" algn="just"/>
            <a:endParaRPr lang="el-GR" sz="2400" b="1" dirty="0" smtClean="0"/>
          </a:p>
          <a:p>
            <a:pPr lvl="0" algn="just"/>
            <a:endParaRPr lang="el-GR" b="1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8" name="17 - Δεξιό βέλος">
            <a:hlinkClick r:id="rId9" action="ppaction://hlinksldjump"/>
          </p:cNvPr>
          <p:cNvSpPr/>
          <p:nvPr/>
        </p:nvSpPr>
        <p:spPr>
          <a:xfrm>
            <a:off x="7643834" y="5929330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IO</a:t>
            </a:r>
            <a:r>
              <a:rPr lang="el-GR" sz="2800" b="1" dirty="0" smtClean="0"/>
              <a:t>5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400" b="1" spc="-300" dirty="0" smtClean="0"/>
              <a:t>Σχεδιασμός και Παραγωγή Πακέτου Γλωσσικής/Διαπολιτισμικής Κατάρτισης  και Πιλοτική Εφαρμογή – ΟΑΕΔ </a:t>
            </a:r>
            <a:endParaRPr lang="el-GR" sz="28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17997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l-GR" sz="2000" dirty="0" smtClean="0"/>
          </a:p>
          <a:p>
            <a:pPr algn="just"/>
            <a:r>
              <a:rPr lang="el-GR" sz="2000" dirty="0" smtClean="0"/>
              <a:t>Ημέρα Ενημέρωσης: </a:t>
            </a:r>
            <a:r>
              <a:rPr lang="en-US" sz="2000" dirty="0" smtClean="0">
                <a:latin typeface="Cambria" pitchFamily="18" charset="0"/>
              </a:rPr>
              <a:t>14.01.2019 – 34 </a:t>
            </a:r>
            <a:r>
              <a:rPr lang="el-GR" sz="2000" dirty="0" smtClean="0">
                <a:latin typeface="Cambria" pitchFamily="18" charset="0"/>
              </a:rPr>
              <a:t>συμμετέχοντες </a:t>
            </a:r>
          </a:p>
          <a:p>
            <a:pPr algn="just"/>
            <a:endParaRPr lang="el-GR" sz="2000" dirty="0" smtClean="0">
              <a:latin typeface="Cambria" pitchFamily="18" charset="0"/>
            </a:endParaRPr>
          </a:p>
          <a:p>
            <a:pPr algn="just"/>
            <a:r>
              <a:rPr lang="el-GR" sz="2000" dirty="0" smtClean="0"/>
              <a:t>39 νέοι πρόσφυγες (16-24 ετών) παρακολουθούν το εκπαιδευτικό πρόγραμμα - 2 μαθήματα / ημέρα (πρωί και βράδυ) - 3 ημέρες / εβδομάδα (συνολική διάρκεια: 10 εβδομάδες - 120 ώρες)</a:t>
            </a:r>
          </a:p>
          <a:p>
            <a:pPr algn="just"/>
            <a:endParaRPr lang="el-GR" sz="2000" dirty="0" smtClean="0"/>
          </a:p>
          <a:p>
            <a:pPr algn="just"/>
            <a:r>
              <a:rPr lang="el-GR" sz="2000" dirty="0" smtClean="0"/>
              <a:t>Χώρες προέλευσης: Αφγανιστάν (8) - Πακιστάν (7) - Συρία (6) - Ιράν (3) - Μαρόκο / Μπανγκλαντές / Μπουρκίνα Φάσο / Γουινέα (1 άτομο από κάθε χώρα = </a:t>
            </a:r>
            <a:r>
              <a:rPr lang="en-US" sz="2000" dirty="0" smtClean="0"/>
              <a:t>4</a:t>
            </a:r>
            <a:r>
              <a:rPr lang="el-GR" sz="2000" dirty="0" smtClean="0"/>
              <a:t> άτομα)</a:t>
            </a:r>
          </a:p>
          <a:p>
            <a:pPr algn="just"/>
            <a:endParaRPr lang="el-GR" sz="2000" dirty="0" smtClean="0"/>
          </a:p>
          <a:p>
            <a:pPr algn="just"/>
            <a:endParaRPr lang="el-GR" sz="2000" dirty="0" smtClean="0"/>
          </a:p>
          <a:p>
            <a:pPr algn="just"/>
            <a:endParaRPr lang="el-GR" sz="2000" dirty="0" smtClean="0"/>
          </a:p>
          <a:p>
            <a:pPr lvl="0" algn="just"/>
            <a:endParaRPr lang="el-GR" sz="2400" b="1" dirty="0" smtClean="0"/>
          </a:p>
          <a:p>
            <a:pPr lvl="0" algn="just"/>
            <a:endParaRPr lang="el-GR" sz="2400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9" name="8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1" name="10 - Εικόνα" descr="Εικόνα3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2" name="11 - Εικόνα" descr="Εικόνα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3" name="12 - Εικόνα" descr="Εικόνα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4" name="13 - Εικόνα" descr="Εικόνα5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pic>
        <p:nvPicPr>
          <p:cNvPr id="15" name="14 - Εικόνα" descr="Εικόνα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sp>
        <p:nvSpPr>
          <p:cNvPr id="16" name="15 - Αριστερό βέλος">
            <a:hlinkClick r:id="rId9" action="ppaction://hlinksldjump"/>
          </p:cNvPr>
          <p:cNvSpPr/>
          <p:nvPr/>
        </p:nvSpPr>
        <p:spPr>
          <a:xfrm>
            <a:off x="7786710" y="5929330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IO</a:t>
            </a:r>
            <a:r>
              <a:rPr lang="el-GR" sz="2800" b="1" dirty="0" smtClean="0"/>
              <a:t>6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000" b="1" spc="-150" dirty="0" smtClean="0"/>
              <a:t>Σχεδιασμός και Παραγωγή Πακέτου Ενεργού Επαγγελματικού Προσανατολισμού – ΟΑΕΔ </a:t>
            </a:r>
            <a:endParaRPr lang="el-GR" sz="2800" b="1" spc="-15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751344"/>
          </a:xfrm>
        </p:spPr>
        <p:txBody>
          <a:bodyPr>
            <a:normAutofit fontScale="92500" lnSpcReduction="10000"/>
          </a:bodyPr>
          <a:lstStyle/>
          <a:p>
            <a:pPr lvl="0" algn="just"/>
            <a:endParaRPr lang="el-GR" sz="2400" b="1" dirty="0" smtClean="0"/>
          </a:p>
          <a:p>
            <a:pPr lvl="0" algn="just"/>
            <a:r>
              <a:rPr lang="el-GR" sz="3000" b="1" dirty="0" smtClean="0"/>
              <a:t>Η δομή </a:t>
            </a:r>
            <a:r>
              <a:rPr lang="el-GR" sz="2400" dirty="0" smtClean="0"/>
              <a:t>του πακέτου επικεντρώνεται στον συμμετέχοντα και τις ιδιαίτερες ανάγκες του, με κατεύθυνση προς την πρακτική εφαρμογή των γνώσεων που αποκτά </a:t>
            </a:r>
            <a:r>
              <a:rPr lang="el-GR" sz="2400" i="1" dirty="0" smtClean="0"/>
              <a:t>(</a:t>
            </a:r>
            <a:r>
              <a:rPr lang="en-US" sz="2400" i="1" dirty="0" smtClean="0"/>
              <a:t>Participant-centered – Practice-oriented</a:t>
            </a:r>
            <a:r>
              <a:rPr lang="el-GR" sz="2400" i="1" dirty="0" smtClean="0"/>
              <a:t>). </a:t>
            </a:r>
          </a:p>
          <a:p>
            <a:pPr lvl="0" algn="just"/>
            <a:endParaRPr lang="el-GR" sz="2400" dirty="0" smtClean="0"/>
          </a:p>
          <a:p>
            <a:pPr lvl="0" algn="just"/>
            <a:r>
              <a:rPr lang="el-GR" sz="3000" b="1" dirty="0" smtClean="0"/>
              <a:t>Με βάση</a:t>
            </a:r>
            <a:r>
              <a:rPr lang="el-GR" sz="3000" dirty="0" smtClean="0"/>
              <a:t> </a:t>
            </a:r>
            <a:r>
              <a:rPr lang="el-GR" sz="2400" dirty="0" smtClean="0"/>
              <a:t>τον προσδιορισμό των αναγκών και των αποτελεσμάτων: </a:t>
            </a:r>
          </a:p>
          <a:p>
            <a:pPr lvl="0" algn="just"/>
            <a:r>
              <a:rPr lang="el-GR" sz="2400" dirty="0" smtClean="0"/>
              <a:t>Αναπτύσσεται κατάλληλο υλικό, εκπαιδευτικές ενότητες και εργαλεία διδασκαλίας, που επιτρέπουν την μεταφορά και την προσαρμογή τους. </a:t>
            </a:r>
          </a:p>
          <a:p>
            <a:pPr lvl="0" algn="just"/>
            <a:endParaRPr lang="el-GR" sz="2400" dirty="0" smtClean="0"/>
          </a:p>
          <a:p>
            <a:pPr lvl="0" algn="just"/>
            <a:endParaRPr lang="el-GR" sz="2400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7" name="16 - Δεξιό βέλος">
            <a:hlinkClick r:id="rId9" action="ppaction://hlinksldjump"/>
          </p:cNvPr>
          <p:cNvSpPr/>
          <p:nvPr/>
        </p:nvSpPr>
        <p:spPr>
          <a:xfrm>
            <a:off x="7643834" y="5929330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spc="-150" dirty="0" smtClean="0"/>
              <a:t>IO</a:t>
            </a:r>
            <a:r>
              <a:rPr lang="el-GR" sz="2800" b="1" spc="-150" dirty="0" smtClean="0"/>
              <a:t>6</a:t>
            </a:r>
            <a:r>
              <a:rPr lang="en-US" sz="2800" b="1" spc="-150" dirty="0" smtClean="0"/>
              <a:t>:</a:t>
            </a:r>
            <a:r>
              <a:rPr lang="el-GR" sz="2800" b="1" spc="-150" dirty="0" smtClean="0"/>
              <a:t> </a:t>
            </a:r>
            <a:r>
              <a:rPr lang="el-GR" sz="2000" b="1" spc="-150" dirty="0" smtClean="0"/>
              <a:t>Σχεδιασμός και Παραγωγή Πακέτου Ενεργού Επαγγελματικού Προσανατολισμού – ΟΑΕΔ </a:t>
            </a:r>
            <a:endParaRPr lang="el-GR" sz="2000" b="1" spc="-15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179972"/>
          </a:xfrm>
        </p:spPr>
        <p:txBody>
          <a:bodyPr>
            <a:normAutofit fontScale="70000" lnSpcReduction="20000"/>
          </a:bodyPr>
          <a:lstStyle/>
          <a:p>
            <a:pPr lvl="0" algn="ctr"/>
            <a:endParaRPr lang="el-GR" sz="2400" b="1" dirty="0" smtClean="0"/>
          </a:p>
          <a:p>
            <a:pPr lvl="0" algn="ctr">
              <a:buNone/>
            </a:pPr>
            <a:r>
              <a:rPr lang="el-GR" sz="2400" b="1" dirty="0" smtClean="0"/>
              <a:t>Πιλοτική Εφαρμογή Επαγγελματικού Προσανατολισμού</a:t>
            </a:r>
          </a:p>
          <a:p>
            <a:pPr lvl="0" algn="ctr">
              <a:buNone/>
            </a:pPr>
            <a:endParaRPr lang="el-GR" sz="2400" b="1" dirty="0" smtClean="0"/>
          </a:p>
          <a:p>
            <a:pPr algn="just"/>
            <a:r>
              <a:rPr lang="el-GR" sz="2000" b="1" spc="-150" dirty="0" smtClean="0"/>
              <a:t>Σύνολο: 106 ώρες (84 ώρες </a:t>
            </a:r>
            <a:r>
              <a:rPr lang="el-GR" sz="2000" b="1" spc="-150" dirty="0" err="1" smtClean="0"/>
              <a:t>Επ</a:t>
            </a:r>
            <a:r>
              <a:rPr lang="el-GR" sz="2000" b="1" spc="-150" dirty="0" smtClean="0"/>
              <a:t>. Προσανατολισμός &amp; Επιχειρηματικότητα + 22 ώρες επισκέψεις) </a:t>
            </a:r>
            <a:endParaRPr lang="el-GR" sz="2000" spc="-150" dirty="0" smtClean="0"/>
          </a:p>
          <a:p>
            <a:endParaRPr lang="el-GR" sz="2000" dirty="0" smtClean="0"/>
          </a:p>
          <a:p>
            <a:r>
              <a:rPr lang="el-GR" sz="2000" b="1" dirty="0" smtClean="0"/>
              <a:t>Δύο (2) τμήματα των 20 μαθητών, όπου</a:t>
            </a:r>
            <a:r>
              <a:rPr lang="el-GR" sz="2000" dirty="0" smtClean="0"/>
              <a:t>:</a:t>
            </a:r>
          </a:p>
          <a:p>
            <a:r>
              <a:rPr lang="el-GR" sz="2000" dirty="0" smtClean="0"/>
              <a:t>Εξήντα Εννέα </a:t>
            </a:r>
            <a:r>
              <a:rPr lang="el-GR" sz="2000" dirty="0" smtClean="0"/>
              <a:t>(</a:t>
            </a:r>
            <a:r>
              <a:rPr lang="el-GR" sz="2000" dirty="0" smtClean="0"/>
              <a:t>69) για τον Επαγγελματικό Προσανατολισμό </a:t>
            </a:r>
            <a:endParaRPr lang="el-GR" sz="2000" dirty="0" smtClean="0"/>
          </a:p>
          <a:p>
            <a:r>
              <a:rPr lang="el-GR" sz="2000" dirty="0" smtClean="0"/>
              <a:t>Είκοσι δύο </a:t>
            </a:r>
            <a:r>
              <a:rPr lang="el-GR" sz="2000" dirty="0" smtClean="0"/>
              <a:t>(</a:t>
            </a:r>
            <a:r>
              <a:rPr lang="el-GR" sz="2000" dirty="0" smtClean="0"/>
              <a:t>22) </a:t>
            </a:r>
            <a:r>
              <a:rPr lang="el-GR" sz="2000" dirty="0" smtClean="0"/>
              <a:t>ώρες για την πραγματοποίηση επισκέψεων και εργαστηρίων, στις σχολές ΕΠΑ.Σ ΟΑΕΔ</a:t>
            </a:r>
          </a:p>
          <a:p>
            <a:r>
              <a:rPr lang="el-GR" sz="2000" dirty="0" smtClean="0"/>
              <a:t>Δεκαπέντε (15) ώρες για το πρόγραμμα της </a:t>
            </a:r>
            <a:r>
              <a:rPr lang="el-GR" sz="2000" dirty="0" smtClean="0"/>
              <a:t>Επιχειρηματικότητας </a:t>
            </a:r>
            <a:endParaRPr lang="el-GR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r>
              <a:rPr lang="el-GR" sz="2000" b="1" dirty="0" smtClean="0"/>
              <a:t>Συμβουλευτική και επαγγελματικός προσανατολισμός :</a:t>
            </a:r>
          </a:p>
          <a:p>
            <a:pPr lvl="1"/>
            <a:r>
              <a:rPr lang="el-GR" sz="2000" dirty="0" smtClean="0">
                <a:solidFill>
                  <a:schemeClr val="tx1"/>
                </a:solidFill>
              </a:rPr>
              <a:t>Αξιολόγηση του προγράμματος και των εκπαιδευτών, από τους μαθητές.</a:t>
            </a:r>
          </a:p>
          <a:p>
            <a:pPr lvl="1"/>
            <a:r>
              <a:rPr lang="el-GR" sz="2000" dirty="0" smtClean="0">
                <a:solidFill>
                  <a:schemeClr val="tx1"/>
                </a:solidFill>
              </a:rPr>
              <a:t> Συζήτηση με τους συμβούλους, για την καταγραφή των επιθυμιών των συμμετεχόντων</a:t>
            </a:r>
            <a:r>
              <a:rPr lang="el-GR" sz="1800" dirty="0" smtClean="0"/>
              <a:t>. </a:t>
            </a:r>
            <a:br>
              <a:rPr lang="el-GR" sz="1800" dirty="0" smtClean="0"/>
            </a:br>
            <a:endParaRPr lang="el-GR" sz="1800" dirty="0" smtClean="0"/>
          </a:p>
          <a:p>
            <a:pPr lvl="0" algn="just"/>
            <a:endParaRPr lang="el-GR" sz="2400" b="1" dirty="0" smtClean="0"/>
          </a:p>
          <a:p>
            <a:pPr lvl="0" algn="just"/>
            <a:endParaRPr lang="el-GR" sz="2400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7" name="16 - Αριστερό βέλος">
            <a:hlinkClick r:id="rId10" action="ppaction://hlinksldjump"/>
          </p:cNvPr>
          <p:cNvSpPr/>
          <p:nvPr/>
        </p:nvSpPr>
        <p:spPr>
          <a:xfrm>
            <a:off x="7786710" y="5929330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Albertus Extra Bold" pitchFamily="34" charset="0"/>
              </a:rPr>
              <a:t>I</a:t>
            </a:r>
            <a:r>
              <a:rPr lang="en-US" sz="2800" b="1" dirty="0" smtClean="0"/>
              <a:t>O</a:t>
            </a:r>
            <a:r>
              <a:rPr lang="el-GR" sz="2800" b="1" dirty="0" smtClean="0"/>
              <a:t>7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000" b="1" dirty="0" smtClean="0"/>
              <a:t>Μεθοδολογία-Διαδικασία ενσωμάτωσης στην αγορά εργασίας </a:t>
            </a:r>
            <a:r>
              <a:rPr lang="el-GR" sz="2000" b="1" dirty="0" smtClean="0"/>
              <a:t>DEKRA 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pPr algn="ctr">
              <a:buNone/>
            </a:pPr>
            <a:r>
              <a:rPr lang="el-GR" sz="3200" b="1" dirty="0" smtClean="0"/>
              <a:t>Μέθοδος προώθησης </a:t>
            </a:r>
          </a:p>
          <a:p>
            <a:pPr algn="ctr">
              <a:buNone/>
            </a:pPr>
            <a:r>
              <a:rPr lang="el-GR" sz="3200" b="1" dirty="0" smtClean="0"/>
              <a:t>και</a:t>
            </a:r>
          </a:p>
          <a:p>
            <a:pPr algn="ctr">
              <a:buNone/>
            </a:pPr>
            <a:r>
              <a:rPr lang="el-GR" sz="3200" b="1" dirty="0" smtClean="0"/>
              <a:t> διαδικασία ενσωμάτωσης </a:t>
            </a:r>
          </a:p>
          <a:p>
            <a:pPr algn="ctr">
              <a:buNone/>
            </a:pPr>
            <a:r>
              <a:rPr lang="el-GR" sz="3200" b="1" dirty="0" smtClean="0"/>
              <a:t>των νέων προσφύγων </a:t>
            </a:r>
          </a:p>
          <a:p>
            <a:pPr algn="ctr">
              <a:buNone/>
            </a:pPr>
            <a:r>
              <a:rPr lang="el-GR" sz="3200" b="1" dirty="0" smtClean="0"/>
              <a:t>στην αγορά εργασίας. </a:t>
            </a:r>
            <a:br>
              <a:rPr lang="el-GR" sz="3200" b="1" dirty="0" smtClean="0"/>
            </a:br>
            <a:endParaRPr lang="el-GR" sz="3200" b="1" dirty="0" smtClean="0"/>
          </a:p>
          <a:p>
            <a:pPr lvl="0" algn="just"/>
            <a:endParaRPr lang="el-GR" sz="2400" b="1" dirty="0" smtClean="0"/>
          </a:p>
          <a:p>
            <a:pPr lvl="0" algn="just"/>
            <a:endParaRPr lang="el-GR" sz="2400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7" name="16 - Αριστερό βέλος">
            <a:hlinkClick r:id="rId9" action="ppaction://hlinksldjump"/>
          </p:cNvPr>
          <p:cNvSpPr/>
          <p:nvPr/>
        </p:nvSpPr>
        <p:spPr>
          <a:xfrm>
            <a:off x="7786710" y="5929330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Εταίροι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751344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ΟΑΕΔ [Συντονιστής]</a:t>
            </a:r>
          </a:p>
          <a:p>
            <a:endParaRPr lang="el-GR" dirty="0" smtClean="0"/>
          </a:p>
          <a:p>
            <a:r>
              <a:rPr lang="el-GR" dirty="0" smtClean="0"/>
              <a:t>Κέντρο Ανάπτυξης Εκπαιδευτικής Πολιτικής της ΓΣΕΕ [ΚΑΝΕΠ/ΓΣΕΕ]</a:t>
            </a:r>
          </a:p>
          <a:p>
            <a:endParaRPr lang="el-GR" dirty="0" smtClean="0"/>
          </a:p>
          <a:p>
            <a:r>
              <a:rPr lang="el-GR" dirty="0" smtClean="0"/>
              <a:t>Υπουργείο Εθνικής Παιδείας της Τουρκίας [</a:t>
            </a:r>
            <a:r>
              <a:rPr lang="en-US" dirty="0" err="1" smtClean="0"/>
              <a:t>MoNE</a:t>
            </a:r>
            <a:r>
              <a:rPr lang="el-GR" dirty="0" smtClean="0"/>
              <a:t>]</a:t>
            </a:r>
          </a:p>
          <a:p>
            <a:endParaRPr lang="el-GR" dirty="0" smtClean="0"/>
          </a:p>
          <a:p>
            <a:r>
              <a:rPr lang="el-GR" dirty="0" smtClean="0"/>
              <a:t>Γερμανικός Οργανισμός Κατάρτισης DEKRA 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3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2" name="11 - Εικόνα" descr="Εικόνα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3" name="12 - Εικόνα" descr="Εικόνα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4" name="13 - Εικόνα" descr="Εικόνα5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pic>
        <p:nvPicPr>
          <p:cNvPr id="15" name="14 - Εικόνα" descr="Εικόνα6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6" name="15 - Εικόνα" descr="Εικόνα7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dirty="0" smtClean="0"/>
              <a:t>Κύρια Αποτελέσματα/Προϊόντα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00528"/>
          </a:xfrm>
        </p:spPr>
        <p:txBody>
          <a:bodyPr>
            <a:normAutofit fontScale="92500" lnSpcReduction="20000"/>
          </a:bodyPr>
          <a:lstStyle/>
          <a:p>
            <a:pPr lvl="0" algn="just"/>
            <a:endParaRPr lang="el-GR" sz="2400" b="1" dirty="0" smtClean="0"/>
          </a:p>
          <a:p>
            <a:pPr lvl="0" algn="just"/>
            <a:r>
              <a:rPr lang="el-GR" sz="3000" b="1" dirty="0" smtClean="0"/>
              <a:t>Δύο (2) Μελέτες </a:t>
            </a:r>
            <a:r>
              <a:rPr lang="el-GR" sz="2200" dirty="0" smtClean="0"/>
              <a:t>για την κατάσταση των νέων προσφύγων στις χώρες των διακρατικών εταίρων. </a:t>
            </a:r>
          </a:p>
          <a:p>
            <a:pPr lvl="0" algn="just"/>
            <a:endParaRPr lang="el-GR" sz="2400" dirty="0" smtClean="0"/>
          </a:p>
          <a:p>
            <a:pPr lvl="0"/>
            <a:r>
              <a:rPr lang="el-GR" sz="3000" b="1" dirty="0" smtClean="0"/>
              <a:t>Μια (1) μεθοδολογία επιλογής</a:t>
            </a:r>
            <a:r>
              <a:rPr lang="el-GR" sz="2600" b="1" dirty="0" smtClean="0"/>
              <a:t> </a:t>
            </a:r>
            <a:r>
              <a:rPr lang="el-GR" sz="2200" dirty="0" smtClean="0"/>
              <a:t>για την κατάλληλη επιλογή νέων προσφύγων ως συμμετεχόντων στην δράση.</a:t>
            </a:r>
          </a:p>
          <a:p>
            <a:pPr lvl="0"/>
            <a:endParaRPr lang="el-GR" sz="2400" dirty="0" smtClean="0"/>
          </a:p>
          <a:p>
            <a:pPr lvl="0" algn="just"/>
            <a:r>
              <a:rPr lang="el-GR" sz="3000" b="1" dirty="0" smtClean="0"/>
              <a:t>Ένας (1) Οδηγός Συμβουλευτικής </a:t>
            </a:r>
            <a:r>
              <a:rPr lang="el-GR" sz="2200" dirty="0" smtClean="0"/>
              <a:t>για τους εκπαιδευτές με  κατάλληλη μεθοδολογία και εργαλεία.</a:t>
            </a:r>
            <a:endParaRPr lang="el-GR" sz="2400" dirty="0" smtClean="0"/>
          </a:p>
          <a:p>
            <a:pPr lvl="0" algn="just"/>
            <a:endParaRPr lang="el-GR" sz="2400" dirty="0" smtClean="0"/>
          </a:p>
          <a:p>
            <a:pPr lvl="0" algn="just"/>
            <a:r>
              <a:rPr lang="el-GR" sz="3000" b="1" dirty="0" smtClean="0"/>
              <a:t>Εξατομικευμένο </a:t>
            </a:r>
            <a:r>
              <a:rPr lang="en-US" sz="3000" b="1" dirty="0" smtClean="0"/>
              <a:t>e-portfolio </a:t>
            </a:r>
            <a:r>
              <a:rPr lang="el-GR" sz="2200" dirty="0" smtClean="0"/>
              <a:t>για κάθε συμμετέχοντα νέο πρόσφυγα.</a:t>
            </a:r>
            <a:endParaRPr lang="el-GR" sz="2400" dirty="0" smtClean="0"/>
          </a:p>
          <a:p>
            <a:pPr lvl="0" algn="just"/>
            <a:endParaRPr lang="el-GR" sz="2400" dirty="0" smtClean="0"/>
          </a:p>
          <a:p>
            <a:pPr lvl="0" algn="just"/>
            <a:endParaRPr lang="el-GR" sz="2400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sp>
        <p:nvSpPr>
          <p:cNvPr id="17" name="16 - Δεξιό βέλος">
            <a:hlinkClick r:id="rId9" action="ppaction://hlinksldjump"/>
          </p:cNvPr>
          <p:cNvSpPr/>
          <p:nvPr/>
        </p:nvSpPr>
        <p:spPr>
          <a:xfrm>
            <a:off x="7572396" y="5929330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dirty="0" smtClean="0"/>
              <a:t>Κύρια Αποτελέσματα/Προϊόντα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94220"/>
          </a:xfrm>
        </p:spPr>
        <p:txBody>
          <a:bodyPr>
            <a:normAutofit fontScale="47500" lnSpcReduction="20000"/>
          </a:bodyPr>
          <a:lstStyle/>
          <a:p>
            <a:pPr lvl="0" algn="just"/>
            <a:endParaRPr lang="el-GR" sz="2400" b="1" dirty="0" smtClean="0"/>
          </a:p>
          <a:p>
            <a:pPr lvl="0" algn="just"/>
            <a:r>
              <a:rPr lang="el-GR" sz="3600" b="1" dirty="0" smtClean="0"/>
              <a:t>Ένας (1) Οδηγός Επαγγελματικού Προσανατολισμού </a:t>
            </a:r>
            <a:r>
              <a:rPr lang="el-GR" sz="3200" dirty="0" smtClean="0"/>
              <a:t>για τους εκπαιδευτές. </a:t>
            </a:r>
          </a:p>
          <a:p>
            <a:pPr lvl="0" algn="just"/>
            <a:endParaRPr lang="el-GR" sz="3200" dirty="0" smtClean="0"/>
          </a:p>
          <a:p>
            <a:pPr lvl="0"/>
            <a:r>
              <a:rPr lang="el-GR" sz="3600" b="1" dirty="0" smtClean="0"/>
              <a:t>Ένα  (1) Εκπαιδευτικό Εγχειρίδιο </a:t>
            </a:r>
            <a:r>
              <a:rPr lang="el-GR" sz="3200" dirty="0" smtClean="0"/>
              <a:t>για τους καταρτιζόμενους για εκμάθηση της ελληνικής .</a:t>
            </a:r>
          </a:p>
          <a:p>
            <a:pPr lvl="0"/>
            <a:endParaRPr lang="el-GR" sz="3200" dirty="0" smtClean="0"/>
          </a:p>
          <a:p>
            <a:pPr lvl="0" algn="just"/>
            <a:r>
              <a:rPr lang="el-GR" sz="3600" b="1" dirty="0" smtClean="0"/>
              <a:t>Ένας (1) Εκπαιδευτικός Οδηγός </a:t>
            </a:r>
            <a:r>
              <a:rPr lang="el-GR" sz="3200" dirty="0" smtClean="0"/>
              <a:t>για τους εκπαιδευτές,  με  κατάλληλη μεθοδολογία και εργαλεία σε γλωσσικά και διαπολιτισμικά θέματα.</a:t>
            </a:r>
          </a:p>
          <a:p>
            <a:pPr lvl="0" algn="just"/>
            <a:endParaRPr lang="el-GR" sz="3200" dirty="0" smtClean="0"/>
          </a:p>
          <a:p>
            <a:pPr lvl="0" algn="just"/>
            <a:r>
              <a:rPr lang="el-GR" sz="3600" b="1" dirty="0" smtClean="0"/>
              <a:t>Εξατομικευμένο </a:t>
            </a:r>
            <a:r>
              <a:rPr lang="en-US" sz="3600" b="1" dirty="0" smtClean="0"/>
              <a:t>e-portfolio </a:t>
            </a:r>
            <a:r>
              <a:rPr lang="el-GR" sz="3200" dirty="0" smtClean="0"/>
              <a:t>για κάθε συμμετέχοντα πρόσφυγα.</a:t>
            </a:r>
          </a:p>
          <a:p>
            <a:pPr lvl="0" algn="just"/>
            <a:endParaRPr lang="el-GR" sz="3200" dirty="0" smtClean="0"/>
          </a:p>
          <a:p>
            <a:pPr lvl="0" algn="just"/>
            <a:r>
              <a:rPr lang="el-GR" sz="3600" b="1" dirty="0" smtClean="0"/>
              <a:t>Δύο (2) Εκθέσεις</a:t>
            </a:r>
            <a:r>
              <a:rPr lang="el-GR" sz="3600" dirty="0" smtClean="0"/>
              <a:t> </a:t>
            </a:r>
            <a:r>
              <a:rPr lang="el-GR" sz="3200" dirty="0" smtClean="0"/>
              <a:t>Εξωτερικής Αξιολόγησης (Ενδιάμεση και Τελική), καθώς και Εσωτερικές Αναφορές Αξιολόγησης.</a:t>
            </a:r>
          </a:p>
          <a:p>
            <a:pPr lvl="0" algn="just"/>
            <a:endParaRPr lang="el-GR" sz="3200" dirty="0" smtClean="0"/>
          </a:p>
          <a:p>
            <a:pPr lvl="0" algn="just"/>
            <a:r>
              <a:rPr lang="en-US" sz="3200" b="1" dirty="0" smtClean="0"/>
              <a:t>Film - </a:t>
            </a:r>
            <a:r>
              <a:rPr lang="el-GR" sz="3200" b="1" dirty="0" smtClean="0"/>
              <a:t> Ιστοσελίδα (</a:t>
            </a:r>
            <a:r>
              <a:rPr lang="en-US" sz="3200" b="1" dirty="0" smtClean="0"/>
              <a:t>Website + </a:t>
            </a:r>
            <a:r>
              <a:rPr lang="en-US" sz="3200" b="1" dirty="0" err="1" smtClean="0"/>
              <a:t>Facebook</a:t>
            </a:r>
            <a:r>
              <a:rPr lang="en-US" sz="3200" b="1" dirty="0" smtClean="0"/>
              <a:t> page)</a:t>
            </a:r>
            <a:endParaRPr lang="el-GR" sz="3200" b="1" dirty="0" smtClean="0"/>
          </a:p>
          <a:p>
            <a:pPr lvl="0" algn="just"/>
            <a:endParaRPr lang="el-GR" sz="3200" dirty="0" smtClean="0"/>
          </a:p>
          <a:p>
            <a:pPr lvl="0" algn="just"/>
            <a:endParaRPr lang="el-GR" sz="2400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9" name="8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0" name="9 - Εικόνα" descr="Εικόνα3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1" name="10 - Εικόνα" descr="Εικόνα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2" name="11 - Εικόνα" descr="Εικόνα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3" name="12 - Εικόνα" descr="Εικόνα5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pic>
        <p:nvPicPr>
          <p:cNvPr id="14" name="13 - Εικόνα" descr="Εικόνα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31798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hlinkClick r:id="rId2"/>
              </a:rPr>
              <a:t>https://irefsos.oaed.gr/</a:t>
            </a: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2"/>
              </a:rPr>
              <a:t> https://el-gr.facebook.com/IRefSoS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l-GR" sz="2000" dirty="0" smtClean="0"/>
          </a:p>
          <a:p>
            <a:pPr algn="just"/>
            <a:endParaRPr lang="el-GR" sz="2000" dirty="0" smtClean="0"/>
          </a:p>
          <a:p>
            <a:pPr lvl="0" algn="just"/>
            <a:endParaRPr lang="el-GR" sz="2400" b="1" dirty="0" smtClean="0"/>
          </a:p>
          <a:p>
            <a:pPr lvl="0" algn="just"/>
            <a:endParaRPr lang="el-GR" sz="2400" dirty="0" smtClean="0"/>
          </a:p>
        </p:txBody>
      </p:sp>
      <p:pic>
        <p:nvPicPr>
          <p:cNvPr id="5" name="4 - Εικόνα" descr="20190225_14395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3143248"/>
            <a:ext cx="5715040" cy="2643206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Autofit/>
          </a:bodyPr>
          <a:lstStyle/>
          <a:p>
            <a:pPr algn="ctr"/>
            <a:r>
              <a:rPr lang="el-GR" sz="2800" dirty="0" smtClean="0"/>
              <a:t>Για περισσότερες πληροφορίες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l-GR" sz="2800" dirty="0" smtClean="0"/>
              <a:t>επισκεφθείτε την ιστοσελίδα του προγράμματος </a:t>
            </a:r>
            <a:endParaRPr lang="el-GR" sz="2800" dirty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6" name="5 - Εικόνα" descr="Εικόνα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7" name="6 - Εικόνα" descr="Εικόνα3.wm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8" name="7 - Εικόνα" descr="Εικόνα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9" name="8 - Εικόνα" descr="Εικόνα4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0" name="9 - Εικόνα" descr="Εικόνα5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pic>
        <p:nvPicPr>
          <p:cNvPr id="11" name="10 - Εικόνα" descr="Εικόνα7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ΕΥΧΑΡΙΣΤΩ ΠΟΛΥ </a:t>
            </a:r>
            <a:br>
              <a:rPr lang="el-GR" dirty="0" smtClean="0"/>
            </a:br>
            <a:r>
              <a:rPr lang="el-GR" dirty="0" smtClean="0"/>
              <a:t>ΓΙΑ ΤΗΝ ΠΡΟΣΟΧΗ ΣΑΣ!!!</a:t>
            </a:r>
            <a:endParaRPr lang="el-GR" dirty="0"/>
          </a:p>
        </p:txBody>
      </p:sp>
      <p:pic>
        <p:nvPicPr>
          <p:cNvPr id="7" name="6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27667" cy="857231"/>
          </a:xfrm>
          <a:prstGeom prst="rect">
            <a:avLst/>
          </a:prstGeom>
        </p:spPr>
      </p:pic>
      <p:pic>
        <p:nvPicPr>
          <p:cNvPr id="13" name="12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sp>
        <p:nvSpPr>
          <p:cNvPr id="15" name="14 - Ορθογώνιο"/>
          <p:cNvSpPr/>
          <p:nvPr/>
        </p:nvSpPr>
        <p:spPr>
          <a:xfrm>
            <a:off x="1714480" y="4214819"/>
            <a:ext cx="55721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Αθηνά Λάζου </a:t>
            </a:r>
            <a:endParaRPr lang="en-US" altLang="el-GR" sz="24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en-US" altLang="el-GR" sz="20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l-GR" altLang="el-GR" b="1" dirty="0" smtClean="0">
                <a:solidFill>
                  <a:schemeClr val="tx2"/>
                </a:solidFill>
              </a:rPr>
              <a:t>Προϊσταμένη Διεύθυνσης </a:t>
            </a:r>
            <a:endParaRPr lang="en-US" altLang="el-GR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l-GR" altLang="el-GR" b="1" dirty="0" smtClean="0">
                <a:solidFill>
                  <a:schemeClr val="tx2"/>
                </a:solidFill>
              </a:rPr>
              <a:t>Επαγγελματικής Κατάρτισης Ενηλίκων ΟΑΕΔ</a:t>
            </a:r>
            <a:r>
              <a:rPr lang="el-GR" sz="1100" b="1" dirty="0" smtClean="0">
                <a:solidFill>
                  <a:schemeClr val="tx2"/>
                </a:solidFill>
              </a:rPr>
              <a:t> </a:t>
            </a:r>
            <a:endParaRPr lang="el-GR" sz="1100" dirty="0" smtClean="0">
              <a:solidFill>
                <a:schemeClr val="tx2"/>
              </a:solidFill>
            </a:endParaRPr>
          </a:p>
        </p:txBody>
      </p:sp>
      <p:pic>
        <p:nvPicPr>
          <p:cNvPr id="16" name="15 - Εικόνα" descr="Εικόνα3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7" name="16 - Εικόνα" descr="Εικόνα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8" name="17 - Εικόνα" descr="Εικόνα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9" name="18 - Εικόνα" descr="Εικόνα5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pic>
        <p:nvPicPr>
          <p:cNvPr id="20" name="19 - Εικόνα" descr="Εικόνα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Γενική Ιδέα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1085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3200" b="1" dirty="0" smtClean="0"/>
              <a:t>Αφετηρία:</a:t>
            </a:r>
            <a:r>
              <a:rPr lang="el-GR" sz="3200" dirty="0" smtClean="0"/>
              <a:t> </a:t>
            </a:r>
            <a:r>
              <a:rPr lang="el-GR" spc="-300" dirty="0" smtClean="0"/>
              <a:t>Η εμπειρική διαπίστωση της  </a:t>
            </a:r>
            <a:r>
              <a:rPr lang="el-GR" dirty="0" smtClean="0"/>
              <a:t>περιορισμένης αξιοποίησης του μεγάλου χρονικού διαστήματος που απαιτείται από την στιγμή της άφιξης στις χώρες εισόδου μέχρι τον χρόνο της τελικής εγκατάστασης στις χώρες υποδοχής. </a:t>
            </a:r>
          </a:p>
          <a:p>
            <a:pPr algn="just"/>
            <a:endParaRPr lang="el-GR" dirty="0" smtClean="0"/>
          </a:p>
          <a:p>
            <a:pPr algn="just"/>
            <a:r>
              <a:rPr lang="el-GR" sz="3200" b="1" dirty="0" smtClean="0"/>
              <a:t>Σκοπός: </a:t>
            </a:r>
            <a:r>
              <a:rPr lang="el-GR" dirty="0" smtClean="0"/>
              <a:t>Να αξιοποιηθεί θετικά αυτό το χρονικό διάστημα, ώστε να υποστηριχθούν ουσιαστικά οι διαδικασίες κοινωνικής και εργασιακής ένταξης στις χώρες υποδοχής. </a:t>
            </a:r>
          </a:p>
          <a:p>
            <a:pPr algn="just"/>
            <a:endParaRPr lang="el-GR" b="1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3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2" name="11 - Εικόνα" descr="Εικόνα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3" name="12 - Εικόνα" descr="Εικόνα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4" name="13 - Εικόνα" descr="Εικόνα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pic>
        <p:nvPicPr>
          <p:cNvPr id="15" name="14 - Εικόνα" descr="Εικόνα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6" name="15 - Εικόνα" descr="Εικόνα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Κύρια Αποστολή - Περιεχόμενο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b="1" dirty="0" smtClean="0"/>
              <a:t>Η άμεση και αποτελεσματική </a:t>
            </a:r>
            <a:r>
              <a:rPr lang="el-GR" sz="2400" dirty="0" smtClean="0"/>
              <a:t>ανταπόκριση στις ανάγκες των νεαρών προσφύγων προς την κατεύθυνση της ένταξής τους στις κοινωνίες και στην αγορά εργασίας των χωρών υποδοχής</a:t>
            </a:r>
          </a:p>
          <a:p>
            <a:pPr algn="just"/>
            <a:endParaRPr lang="el-GR" sz="2400" dirty="0" smtClean="0"/>
          </a:p>
          <a:p>
            <a:pPr algn="just"/>
            <a:r>
              <a:rPr lang="el-GR" sz="2400" b="1" dirty="0" smtClean="0"/>
              <a:t>Η ανάπτυξη ενός</a:t>
            </a:r>
            <a:r>
              <a:rPr lang="el-GR" sz="2400" dirty="0" smtClean="0"/>
              <a:t> αποτελεσματικού συστήματος κοινωνικής υποστήριξης και ταχείας ενσωμάτωσης των προσφυγικών πληθυσμών, διαμέσου κατάλληλων ενεργειών, καθ’ όλη την διάρκεια της διαδρομής τους. </a:t>
            </a:r>
          </a:p>
          <a:p>
            <a:pPr algn="just"/>
            <a:endParaRPr lang="el-GR" b="1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9" name="18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20" name="19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1" name="20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22" name="21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Ομάδες – Στόχοι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400" b="1" dirty="0" smtClean="0"/>
              <a:t>Νέοι πρόσφυγες </a:t>
            </a:r>
            <a:r>
              <a:rPr lang="el-GR" sz="2400" dirty="0" smtClean="0"/>
              <a:t>ηλικίας  16-24 ετών, σε 2 ομάδες.</a:t>
            </a:r>
          </a:p>
          <a:p>
            <a:pPr algn="just"/>
            <a:endParaRPr lang="el-GR" sz="2400" dirty="0" smtClean="0"/>
          </a:p>
          <a:p>
            <a:pPr algn="just"/>
            <a:r>
              <a:rPr lang="el-GR" sz="2400" b="1" i="1" dirty="0" smtClean="0"/>
              <a:t>Ομάδα Α:</a:t>
            </a:r>
            <a:r>
              <a:rPr lang="el-GR" sz="2400" b="1" dirty="0" smtClean="0"/>
              <a:t> </a:t>
            </a:r>
            <a:r>
              <a:rPr lang="el-GR" sz="2400" dirty="0" smtClean="0"/>
              <a:t>Νέοι άνω των 16 ετών σε αναμονή μετεγκατάστασης ή οικογενειακής επανένωσης.</a:t>
            </a:r>
          </a:p>
          <a:p>
            <a:pPr algn="just"/>
            <a:endParaRPr lang="el-GR" sz="2400" b="1" dirty="0" smtClean="0"/>
          </a:p>
          <a:p>
            <a:pPr algn="just"/>
            <a:r>
              <a:rPr lang="el-GR" sz="2400" b="1" dirty="0" smtClean="0"/>
              <a:t>Ομάδα Β: </a:t>
            </a:r>
            <a:r>
              <a:rPr lang="el-GR" sz="2400" dirty="0" smtClean="0"/>
              <a:t>Νέοι ενήλικες αιτούντες άσυλο, με νόμιμη διαμονή κατά την εξέταση της αίτησης.</a:t>
            </a:r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Ειδικοί Στόχοι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08468"/>
          </a:xfrm>
        </p:spPr>
        <p:txBody>
          <a:bodyPr>
            <a:noAutofit/>
          </a:bodyPr>
          <a:lstStyle/>
          <a:p>
            <a:pPr lvl="0" algn="just"/>
            <a:r>
              <a:rPr lang="el-GR" sz="2400" b="1" dirty="0" smtClean="0"/>
              <a:t>Η ανάπτυξη μεθόδων</a:t>
            </a:r>
            <a:r>
              <a:rPr lang="el-GR" sz="2400" dirty="0" smtClean="0"/>
              <a:t>, </a:t>
            </a:r>
            <a:r>
              <a:rPr lang="el-GR" sz="2000" dirty="0" smtClean="0"/>
              <a:t>ώστε να μην περιέλθουν οι νέοι της ομάδας στόχου σε κατάσταση ΝΕΕΤ.</a:t>
            </a:r>
            <a:endParaRPr lang="el-GR" sz="2400" dirty="0" smtClean="0"/>
          </a:p>
          <a:p>
            <a:pPr algn="just"/>
            <a:endParaRPr lang="el-GR" sz="2000" dirty="0" smtClean="0"/>
          </a:p>
          <a:p>
            <a:pPr algn="just"/>
            <a:r>
              <a:rPr lang="el-GR" sz="2400" b="1" spc="-150" dirty="0" smtClean="0"/>
              <a:t>Η έγκαιρη σκιαγράφηση </a:t>
            </a:r>
            <a:r>
              <a:rPr lang="el-GR" sz="2000" dirty="0" smtClean="0"/>
              <a:t>των προσωπικών χαρακτηριστικών των νέων προσφύγων, με έμφαση στα απαραίτητα προσόντα.</a:t>
            </a:r>
          </a:p>
          <a:p>
            <a:pPr algn="just"/>
            <a:endParaRPr lang="el-GR" sz="2000" b="1" dirty="0" smtClean="0"/>
          </a:p>
          <a:p>
            <a:pPr lvl="0" algn="just"/>
            <a:r>
              <a:rPr lang="el-GR" sz="2400" b="1" dirty="0" smtClean="0"/>
              <a:t>Η ενεργός συμμετοχή </a:t>
            </a:r>
            <a:r>
              <a:rPr lang="el-GR" sz="2000" dirty="0" smtClean="0"/>
              <a:t>των νέων προσφύγων, διαμέσου δράσεων εξατομικευμένης προσέγγισης, συμβουλευτικής, επαγγελματικού προσανατολισμού και ενεργειών γλωσσικής-διαπολιτισμικής κατάρτισης. </a:t>
            </a:r>
            <a:endParaRPr lang="el-GR" sz="2400" dirty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Ειδικοί Στόχοι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9422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el-GR" sz="3000" b="1" dirty="0" smtClean="0"/>
              <a:t>Η προώθηση </a:t>
            </a:r>
            <a:r>
              <a:rPr lang="el-GR" sz="2600" dirty="0" smtClean="0"/>
              <a:t>της γνώσης και της ανταλλαγής εμπειριών μεταξύ των χωρών εισόδου και υποδοχής, σχετικά με τις προϋποθέσεις και τους μηχανισμούς ένταξης  των κοινωνιών υποδοχής.</a:t>
            </a:r>
            <a:endParaRPr lang="el-GR" dirty="0" smtClean="0"/>
          </a:p>
          <a:p>
            <a:pPr algn="just"/>
            <a:endParaRPr lang="el-GR" sz="2400" dirty="0" smtClean="0"/>
          </a:p>
          <a:p>
            <a:pPr algn="just"/>
            <a:r>
              <a:rPr lang="el-GR" sz="3000" b="1" dirty="0" smtClean="0"/>
              <a:t>Η προώθηση καλών και καινοτομικών πρακτικών </a:t>
            </a:r>
            <a:r>
              <a:rPr lang="el-GR" sz="2600" dirty="0" smtClean="0"/>
              <a:t>που καθιστούν ικανή την ταχεία ένταξη των ομάδων-στόχων στην αγορά εργασίας, σύμφωνα με τις ανάγκες και τα ιδιαίτερα χαρακτηριστικά των αγορών εργασίας των χωρών υποδοχής και σε συνδυασμό με τις ανάγκες και δυνατότητες των προσφυγικών πληθυσμών .</a:t>
            </a:r>
          </a:p>
          <a:p>
            <a:pPr algn="just"/>
            <a:endParaRPr lang="el-GR" sz="2600" dirty="0" smtClean="0"/>
          </a:p>
          <a:p>
            <a:pPr algn="just"/>
            <a:r>
              <a:rPr lang="el-GR" sz="3000" b="1" dirty="0" smtClean="0"/>
              <a:t>Ο εφοδιασμός </a:t>
            </a:r>
            <a:r>
              <a:rPr lang="el-GR" sz="2600" dirty="0" smtClean="0"/>
              <a:t>των ομάδων-στόχων με τις απαραίτητες κοινωνικές οριζόντιες δεξιότητες, για την ενσωμάτωσή τους στην αγορά εργασίας . </a:t>
            </a:r>
            <a:endParaRPr lang="el-GR" dirty="0" smtClean="0"/>
          </a:p>
          <a:p>
            <a:pPr algn="just"/>
            <a:endParaRPr lang="el-GR" sz="2400" b="1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Ειδικοί Στόχοι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08468"/>
          </a:xfrm>
        </p:spPr>
        <p:txBody>
          <a:bodyPr>
            <a:normAutofit fontScale="85000" lnSpcReduction="10000"/>
          </a:bodyPr>
          <a:lstStyle/>
          <a:p>
            <a:pPr lvl="0" algn="just"/>
            <a:endParaRPr lang="el-GR" sz="3000" b="1" dirty="0" smtClean="0"/>
          </a:p>
          <a:p>
            <a:pPr lvl="0" algn="just"/>
            <a:r>
              <a:rPr lang="el-GR" sz="3000" b="1" dirty="0" smtClean="0"/>
              <a:t>Η προώθηση </a:t>
            </a:r>
            <a:r>
              <a:rPr lang="el-GR" sz="2600" dirty="0" smtClean="0"/>
              <a:t>μιας βιώσιμης σύμπραξης μεταξύ κρατικών αρχών και κοινωνικών εταίρων προς την κατεύθυνση της ένταξης των ομάδων-στόχων στην αγορά εργασίας. </a:t>
            </a:r>
          </a:p>
          <a:p>
            <a:pPr lvl="0" algn="just"/>
            <a:endParaRPr lang="el-GR" sz="3000" b="1" dirty="0" smtClean="0"/>
          </a:p>
          <a:p>
            <a:pPr lvl="0" algn="just"/>
            <a:r>
              <a:rPr lang="el-GR" sz="3000" b="1" dirty="0" smtClean="0"/>
              <a:t>Η ανάπτυξη διαδρομών </a:t>
            </a:r>
            <a:r>
              <a:rPr lang="el-GR" sz="2600" dirty="0" smtClean="0"/>
              <a:t>επαγγελματικής κατάρτισης για νέους, αλλά και για φορείς που εμπλέκονται στα πεδία της συμβουλευτικής, του προσανατολισμού, της καθοδήγησης προσφύγων και μεταναστών. </a:t>
            </a:r>
            <a:endParaRPr lang="el-GR" dirty="0" smtClean="0"/>
          </a:p>
          <a:p>
            <a:pPr algn="just"/>
            <a:endParaRPr lang="el-GR" sz="2400" dirty="0" smtClean="0"/>
          </a:p>
          <a:p>
            <a:pPr algn="just"/>
            <a:endParaRPr lang="el-GR" sz="2400" b="1" dirty="0" smtClean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428612"/>
          </a:xfrm>
        </p:spPr>
        <p:txBody>
          <a:bodyPr>
            <a:noAutofit/>
          </a:bodyPr>
          <a:lstStyle/>
          <a:p>
            <a:pPr algn="ctr"/>
            <a:r>
              <a:rPr lang="el-GR" sz="2800" b="1" dirty="0" smtClean="0"/>
              <a:t>Προϊόντα (</a:t>
            </a:r>
            <a:r>
              <a:rPr lang="en-US" sz="2800" b="1" dirty="0" smtClean="0"/>
              <a:t>Intellectual Outputs)</a:t>
            </a:r>
            <a:endParaRPr lang="el-GR" sz="2800" b="1" dirty="0"/>
          </a:p>
        </p:txBody>
      </p:sp>
      <p:pic>
        <p:nvPicPr>
          <p:cNvPr id="4" name="3 - Εικόνα" descr="Εικόν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667" cy="642942"/>
          </a:xfrm>
          <a:prstGeom prst="rect">
            <a:avLst/>
          </a:prstGeom>
        </p:spPr>
      </p:pic>
      <p:pic>
        <p:nvPicPr>
          <p:cNvPr id="11" name="10 - Εικόνα" descr="Εικόνα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08" y="6419088"/>
            <a:ext cx="2428892" cy="438912"/>
          </a:xfrm>
          <a:prstGeom prst="rect">
            <a:avLst/>
          </a:prstGeom>
        </p:spPr>
      </p:pic>
      <p:pic>
        <p:nvPicPr>
          <p:cNvPr id="12" name="11 - Εικόνα" descr="Εικόνα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6429372"/>
            <a:ext cx="652272" cy="428628"/>
          </a:xfrm>
          <a:prstGeom prst="rect">
            <a:avLst/>
          </a:prstGeom>
        </p:spPr>
      </p:pic>
      <p:pic>
        <p:nvPicPr>
          <p:cNvPr id="13" name="12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26000"/>
            <a:ext cx="815994" cy="432000"/>
          </a:xfrm>
          <a:prstGeom prst="rect">
            <a:avLst/>
          </a:prstGeom>
        </p:spPr>
      </p:pic>
      <p:pic>
        <p:nvPicPr>
          <p:cNvPr id="14" name="13 - Εικόνα" descr="Εικόνα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6429396"/>
            <a:ext cx="798576" cy="42860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5" name="14 - Εικόνα" descr="Εικόνα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6429372"/>
            <a:ext cx="1500198" cy="428628"/>
          </a:xfrm>
          <a:prstGeom prst="rect">
            <a:avLst/>
          </a:prstGeom>
        </p:spPr>
      </p:pic>
      <p:pic>
        <p:nvPicPr>
          <p:cNvPr id="16" name="15 - Εικόνα" descr="Εικόνα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7422" y="6429372"/>
            <a:ext cx="1000132" cy="428628"/>
          </a:xfrm>
          <a:prstGeom prst="rect">
            <a:avLst/>
          </a:prstGeom>
        </p:spPr>
      </p:pic>
      <p:cxnSp>
        <p:nvCxnSpPr>
          <p:cNvPr id="19" name="18 - Ευθεία γραμμή σύνδεσης"/>
          <p:cNvCxnSpPr/>
          <p:nvPr/>
        </p:nvCxnSpPr>
        <p:spPr>
          <a:xfrm>
            <a:off x="785786" y="3000372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5400000" flipH="1" flipV="1">
            <a:off x="857224" y="271462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 flipH="1" flipV="1">
            <a:off x="1358084" y="328533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 flipH="1" flipV="1">
            <a:off x="3072596" y="2713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Ορθογώνιο">
            <a:hlinkClick r:id="rId9" action="ppaction://hlinksldjump"/>
          </p:cNvPr>
          <p:cNvSpPr/>
          <p:nvPr/>
        </p:nvSpPr>
        <p:spPr>
          <a:xfrm>
            <a:off x="714348" y="1928802"/>
            <a:ext cx="85725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 smtClean="0"/>
          </a:p>
          <a:p>
            <a:pPr algn="ctr"/>
            <a:r>
              <a:rPr lang="en-US" sz="1400" dirty="0" smtClean="0"/>
              <a:t>IO1</a:t>
            </a:r>
            <a:endParaRPr lang="el-GR" sz="1400" dirty="0" smtClean="0"/>
          </a:p>
          <a:p>
            <a:pPr algn="ctr"/>
            <a:r>
              <a:rPr lang="el-GR" sz="700" dirty="0" err="1" smtClean="0"/>
              <a:t>Υπ.Εθν.Παιδείας</a:t>
            </a:r>
            <a:r>
              <a:rPr lang="el-GR" sz="700" dirty="0" smtClean="0"/>
              <a:t> Τουρκίας</a:t>
            </a:r>
            <a:endParaRPr lang="en-US" sz="1200" dirty="0" smtClean="0"/>
          </a:p>
          <a:p>
            <a:pPr algn="ctr"/>
            <a:endParaRPr lang="el-GR" dirty="0"/>
          </a:p>
        </p:txBody>
      </p:sp>
      <p:sp>
        <p:nvSpPr>
          <p:cNvPr id="26" name="25 - Ορθογώνιο">
            <a:hlinkClick r:id="rId10" action="ppaction://hlinksldjump"/>
          </p:cNvPr>
          <p:cNvSpPr/>
          <p:nvPr/>
        </p:nvSpPr>
        <p:spPr>
          <a:xfrm>
            <a:off x="1785918" y="1928802"/>
            <a:ext cx="85725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ΙΟ3</a:t>
            </a:r>
          </a:p>
          <a:p>
            <a:pPr algn="ctr"/>
            <a:r>
              <a:rPr lang="el-GR" sz="700" dirty="0" smtClean="0"/>
              <a:t>ΚΑΝΕΠ/ΓΣΕΕ</a:t>
            </a:r>
            <a:endParaRPr lang="el-GR" sz="700" dirty="0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 rot="5400000" flipH="1" flipV="1">
            <a:off x="5787240" y="2713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>
            <a:hlinkClick r:id="rId11" action="ppaction://hlinksldjump"/>
          </p:cNvPr>
          <p:cNvSpPr/>
          <p:nvPr/>
        </p:nvSpPr>
        <p:spPr>
          <a:xfrm>
            <a:off x="1285852" y="3571876"/>
            <a:ext cx="71438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ΙΟ2</a:t>
            </a:r>
          </a:p>
          <a:p>
            <a:pPr algn="ctr"/>
            <a:r>
              <a:rPr lang="en-US" sz="800" dirty="0" smtClean="0"/>
              <a:t>DEKRA</a:t>
            </a:r>
            <a:endParaRPr lang="el-GR" sz="800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 flipH="1" flipV="1">
            <a:off x="3858414" y="328533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 flipH="1" flipV="1">
            <a:off x="5430050" y="328533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Ορθογώνιο">
            <a:hlinkClick r:id="rId12" action="ppaction://hlinksldjump"/>
          </p:cNvPr>
          <p:cNvSpPr/>
          <p:nvPr/>
        </p:nvSpPr>
        <p:spPr>
          <a:xfrm>
            <a:off x="2928926" y="1928802"/>
            <a:ext cx="85725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ΙΟ</a:t>
            </a:r>
            <a:r>
              <a:rPr lang="en-US" sz="1400" dirty="0" smtClean="0"/>
              <a:t>4</a:t>
            </a:r>
            <a:endParaRPr lang="el-GR" sz="1400" dirty="0" smtClean="0"/>
          </a:p>
          <a:p>
            <a:pPr algn="ctr"/>
            <a:r>
              <a:rPr lang="el-GR" sz="700" dirty="0" smtClean="0"/>
              <a:t>ΚΑΝΕΠ/ΓΣΕΕ</a:t>
            </a:r>
            <a:endParaRPr lang="el-GR" sz="700" dirty="0"/>
          </a:p>
        </p:txBody>
      </p:sp>
      <p:sp>
        <p:nvSpPr>
          <p:cNvPr id="38" name="37 - Ορθογώνιο">
            <a:hlinkClick r:id="rId13" action="ppaction://hlinksldjump"/>
          </p:cNvPr>
          <p:cNvSpPr/>
          <p:nvPr/>
        </p:nvSpPr>
        <p:spPr>
          <a:xfrm>
            <a:off x="3786182" y="3571876"/>
            <a:ext cx="71438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ΙΟ</a:t>
            </a:r>
            <a:r>
              <a:rPr lang="en-US" sz="1400" dirty="0" smtClean="0"/>
              <a:t>5</a:t>
            </a:r>
            <a:endParaRPr lang="el-GR" sz="1400" dirty="0" smtClean="0"/>
          </a:p>
          <a:p>
            <a:pPr algn="ctr"/>
            <a:r>
              <a:rPr lang="en-US" sz="800" dirty="0" smtClean="0"/>
              <a:t>OAE</a:t>
            </a:r>
            <a:r>
              <a:rPr lang="el-GR" sz="800" dirty="0" smtClean="0"/>
              <a:t>Δ</a:t>
            </a:r>
            <a:endParaRPr lang="el-GR" sz="800" dirty="0"/>
          </a:p>
        </p:txBody>
      </p:sp>
      <p:sp>
        <p:nvSpPr>
          <p:cNvPr id="39" name="38 - Ορθογώνιο">
            <a:hlinkClick r:id="rId14" action="ppaction://hlinksldjump"/>
          </p:cNvPr>
          <p:cNvSpPr/>
          <p:nvPr/>
        </p:nvSpPr>
        <p:spPr>
          <a:xfrm>
            <a:off x="5357818" y="3571876"/>
            <a:ext cx="71438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ΙΟ</a:t>
            </a:r>
            <a:r>
              <a:rPr lang="el-GR" sz="1400" dirty="0" smtClean="0"/>
              <a:t>6</a:t>
            </a:r>
            <a:endParaRPr lang="el-GR" sz="1400" dirty="0" smtClean="0"/>
          </a:p>
          <a:p>
            <a:pPr algn="ctr"/>
            <a:r>
              <a:rPr lang="en-US" sz="800" dirty="0" smtClean="0"/>
              <a:t>OAE</a:t>
            </a:r>
            <a:r>
              <a:rPr lang="el-GR" sz="800" dirty="0" smtClean="0"/>
              <a:t>Δ</a:t>
            </a:r>
            <a:endParaRPr lang="el-GR" sz="800" dirty="0"/>
          </a:p>
        </p:txBody>
      </p:sp>
      <p:sp>
        <p:nvSpPr>
          <p:cNvPr id="40" name="39 - Ορθογώνιο">
            <a:hlinkClick r:id="rId15" action="ppaction://hlinksldjump"/>
          </p:cNvPr>
          <p:cNvSpPr/>
          <p:nvPr/>
        </p:nvSpPr>
        <p:spPr>
          <a:xfrm>
            <a:off x="5643570" y="1928802"/>
            <a:ext cx="85725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ΙΟ7</a:t>
            </a:r>
          </a:p>
          <a:p>
            <a:pPr algn="ctr"/>
            <a:r>
              <a:rPr lang="en-US" sz="700" dirty="0" smtClean="0"/>
              <a:t>DEKRA</a:t>
            </a:r>
            <a:endParaRPr lang="el-GR" sz="700" dirty="0"/>
          </a:p>
        </p:txBody>
      </p:sp>
      <p:sp>
        <p:nvSpPr>
          <p:cNvPr id="42" name="41 - Ορθογώνιο">
            <a:hlinkClick r:id="rId16" action="ppaction://hlinksldjump"/>
          </p:cNvPr>
          <p:cNvSpPr/>
          <p:nvPr/>
        </p:nvSpPr>
        <p:spPr>
          <a:xfrm>
            <a:off x="7072330" y="2643182"/>
            <a:ext cx="192882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50" b="1" dirty="0" smtClean="0"/>
              <a:t>Κύρια Αποτελέσματα/Προϊόντα</a:t>
            </a:r>
            <a:endParaRPr lang="el-GR" sz="1050" b="1" dirty="0"/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>
            <a:off x="2285984" y="4929198"/>
            <a:ext cx="52864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285720" y="4714884"/>
            <a:ext cx="200026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smtClean="0"/>
              <a:t>Εκθέσεις  Εσωτερικής  &amp; Εξωτερικής  Αξιολόγησης</a:t>
            </a:r>
            <a:endParaRPr lang="el-GR" sz="600" dirty="0"/>
          </a:p>
        </p:txBody>
      </p:sp>
      <p:cxnSp>
        <p:nvCxnSpPr>
          <p:cNvPr id="47" name="46 - Ευθύγραμμο βέλος σύνδεσης"/>
          <p:cNvCxnSpPr/>
          <p:nvPr/>
        </p:nvCxnSpPr>
        <p:spPr>
          <a:xfrm>
            <a:off x="2285984" y="5572140"/>
            <a:ext cx="52864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285720" y="5357826"/>
            <a:ext cx="200026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smtClean="0"/>
              <a:t>Δράσεις Διάδοσης </a:t>
            </a:r>
            <a:endParaRPr lang="el-GR" sz="6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 flipH="1" flipV="1">
            <a:off x="1929588" y="2713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1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6" grpId="0" animBg="1"/>
      <p:bldP spid="4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1667</TotalTime>
  <Words>1209</Words>
  <Application>Microsoft Office PowerPoint</Application>
  <PresentationFormat>Προβολή στην οθόνη (4:3)</PresentationFormat>
  <Paragraphs>185</Paragraphs>
  <Slides>23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Αστικό</vt:lpstr>
      <vt:lpstr>                  I.Ref.SoS.</vt:lpstr>
      <vt:lpstr>Εταίροι</vt:lpstr>
      <vt:lpstr>Γενική Ιδέα</vt:lpstr>
      <vt:lpstr>Κύρια Αποστολή - Περιεχόμενο </vt:lpstr>
      <vt:lpstr>Ομάδες – Στόχοι </vt:lpstr>
      <vt:lpstr>Ειδικοί Στόχοι </vt:lpstr>
      <vt:lpstr>Ειδικοί Στόχοι </vt:lpstr>
      <vt:lpstr>Ειδικοί Στόχοι </vt:lpstr>
      <vt:lpstr>Προϊόντα (Intellectual Outputs)</vt:lpstr>
      <vt:lpstr>IO1: Τουρκική Έκθεση για τους Νέους Πρόσφυγες – Υπ. Εθν. Παιδείας Τουρκίας</vt:lpstr>
      <vt:lpstr>IO2: Η Γερμανική Αγορά Εργασίας για τους Νέους Πρόσφυγες - DEKRA</vt:lpstr>
      <vt:lpstr>IO3: Σχεδιασμός και Παραγωγή προϊόντων Συμβουλευτικής/Καθοδήγησης ΚΑΝΕΠ/ΓΣΕΕ </vt:lpstr>
      <vt:lpstr>IO4: Πιλοτική Εφαρμογή Συμβουλευτικής/Καθοδήγησης– ΚΑΝΕΠ/ΓΣΕΕ </vt:lpstr>
      <vt:lpstr>IO5: Σχεδιασμός και Παραγωγή Πακέτου Γλωσσικής/Διαπολιτισμικής Κατάρτισης  και Πιλοτική Εφαρμογή – ΟΑΕΔ </vt:lpstr>
      <vt:lpstr>IO5: Σχεδιασμός και Παραγωγή Πακέτου Γλωσσικής/Διαπολιτισμικής Κατάρτισης  και Πιλοτική Εφαρμογή – ΟΑΕΔ </vt:lpstr>
      <vt:lpstr>IO5: Σχεδιασμός και Παραγωγή Πακέτου Γλωσσικής/Διαπολιτισμικής Κατάρτισης  και Πιλοτική Εφαρμογή – ΟΑΕΔ </vt:lpstr>
      <vt:lpstr>IO6: Σχεδιασμός και Παραγωγή Πακέτου Ενεργού Επαγγελματικού Προσανατολισμού – ΟΑΕΔ </vt:lpstr>
      <vt:lpstr>IO6: Σχεδιασμός και Παραγωγή Πακέτου Ενεργού Επαγγελματικού Προσανατολισμού – ΟΑΕΔ </vt:lpstr>
      <vt:lpstr>IO7: Μεθοδολογία-Διαδικασία ενσωμάτωσης στην αγορά εργασίας DEKRA </vt:lpstr>
      <vt:lpstr>Κύρια Αποτελέσματα/Προϊόντα</vt:lpstr>
      <vt:lpstr>Κύρια Αποτελέσματα/Προϊόντα</vt:lpstr>
      <vt:lpstr>Για περισσότερες πληροφορίες  επισκεφθείτε την ιστοσελίδα του προγράμματος </vt:lpstr>
      <vt:lpstr>ΕΥΧΑΡΙΣΤΩ ΠΟΛΥ  ΓΙΑ ΤΗΝ ΠΡΟΣΟΧΗ ΣΑΣ!!!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I.Ref.Sos.</dc:title>
  <dc:creator>PANOS</dc:creator>
  <cp:lastModifiedBy>User</cp:lastModifiedBy>
  <cp:revision>77</cp:revision>
  <dcterms:created xsi:type="dcterms:W3CDTF">2019-02-25T05:54:42Z</dcterms:created>
  <dcterms:modified xsi:type="dcterms:W3CDTF">2019-12-02T08:48:06Z</dcterms:modified>
</cp:coreProperties>
</file>