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78"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8" autoAdjust="0"/>
    <p:restoredTop sz="94660"/>
  </p:normalViewPr>
  <p:slideViewPr>
    <p:cSldViewPr snapToGrid="0" showGuides="1">
      <p:cViewPr>
        <p:scale>
          <a:sx n="75" d="100"/>
          <a:sy n="75" d="100"/>
        </p:scale>
        <p:origin x="-102" y="-8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l-GR" smtClean="0"/>
              <a:t>Στυλ κύριου τίτλου</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4F801729-766F-4DBD-92B7-849AAA7095F6}" type="datetimeFigureOut">
              <a:rPr lang="el-GR" smtClean="0"/>
              <a:t>13/11/2017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4F801729-766F-4DBD-92B7-849AAA7095F6}" type="datetimeFigureOut">
              <a:rPr lang="el-GR" smtClean="0"/>
              <a:t>13/11/2017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4F801729-766F-4DBD-92B7-849AAA7095F6}" type="datetimeFigureOut">
              <a:rPr lang="el-GR" smtClean="0"/>
              <a:t>13/11/2017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F801729-766F-4DBD-92B7-849AAA7095F6}" type="datetimeFigureOut">
              <a:rPr lang="el-GR" smtClean="0"/>
              <a:t>13/11/2017</a:t>
            </a:fld>
            <a:endParaRPr lang="el-GR"/>
          </a:p>
        </p:txBody>
      </p:sp>
      <p:sp>
        <p:nvSpPr>
          <p:cNvPr id="6" name="Footer Placeholder 5"/>
          <p:cNvSpPr>
            <a:spLocks noGrp="1"/>
          </p:cNvSpPr>
          <p:nvPr>
            <p:ph type="ftr" sz="quarter" idx="11"/>
          </p:nvPr>
        </p:nvSpPr>
        <p:spPr>
          <a:xfrm>
            <a:off x="685800" y="378883"/>
            <a:ext cx="6991492" cy="365125"/>
          </a:xfrm>
        </p:spPr>
        <p:txBody>
          <a:bodyPr/>
          <a:lstStyle/>
          <a:p>
            <a:endParaRPr lang="el-GR"/>
          </a:p>
        </p:txBody>
      </p:sp>
      <p:sp>
        <p:nvSpPr>
          <p:cNvPr id="7" name="Slide Number Placeholder 6"/>
          <p:cNvSpPr>
            <a:spLocks noGrp="1"/>
          </p:cNvSpPr>
          <p:nvPr>
            <p:ph type="sldNum" sz="quarter" idx="12"/>
          </p:nvPr>
        </p:nvSpPr>
        <p:spPr>
          <a:xfrm>
            <a:off x="10862452" y="381000"/>
            <a:ext cx="643748" cy="365125"/>
          </a:xfrm>
        </p:spPr>
        <p:txBody>
          <a:bodyPr/>
          <a:lstStyle/>
          <a:p>
            <a:fld id="{0ADE339D-0A6C-49DA-B167-32FE0657DFA3}" type="slidenum">
              <a:rPr lang="el-GR" smtClean="0"/>
              <a:t>‹#›</a:t>
            </a:fld>
            <a:endParaRPr lang="el-GR"/>
          </a:p>
        </p:txBody>
      </p:sp>
    </p:spTree>
    <p:extLst>
      <p:ext uri="{BB962C8B-B14F-4D97-AF65-F5344CB8AC3E}">
        <p14:creationId xmlns:p14="http://schemas.microsoft.com/office/powerpoint/2010/main" val="309658029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F801729-766F-4DBD-92B7-849AAA7095F6}" type="datetimeFigureOut">
              <a:rPr lang="el-GR" smtClean="0"/>
              <a:t>13/11/2017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Στυλ κύριου τίτλου</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l-GR" smtClean="0"/>
              <a:t>Στυλ υποδείγματος κειμένου</a:t>
            </a:r>
          </a:p>
        </p:txBody>
      </p:sp>
      <p:sp>
        <p:nvSpPr>
          <p:cNvPr id="4" name="Date Placeholder 3"/>
          <p:cNvSpPr>
            <a:spLocks noGrp="1"/>
          </p:cNvSpPr>
          <p:nvPr>
            <p:ph type="dt" sz="half" idx="10"/>
          </p:nvPr>
        </p:nvSpPr>
        <p:spPr/>
        <p:txBody>
          <a:bodyPr/>
          <a:lstStyle/>
          <a:p>
            <a:fld id="{4F801729-766F-4DBD-92B7-849AAA7095F6}" type="datetimeFigureOut">
              <a:rPr lang="el-GR" smtClean="0"/>
              <a:t>13/11/2017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F801729-766F-4DBD-92B7-849AAA7095F6}" type="datetimeFigureOut">
              <a:rPr lang="el-GR" smtClean="0"/>
              <a:t>13/11/2017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DE339D-0A6C-49DA-B167-32FE0657DFA3}" type="slidenum">
              <a:rPr lang="el-GR" smtClean="0"/>
              <a:t>‹#›</a:t>
            </a:fld>
            <a:endParaRPr lang="el-GR"/>
          </a:p>
        </p:txBody>
      </p:sp>
      <p:sp>
        <p:nvSpPr>
          <p:cNvPr id="8" name="Title 7"/>
          <p:cNvSpPr>
            <a:spLocks noGrp="1"/>
          </p:cNvSpPr>
          <p:nvPr>
            <p:ph type="title"/>
          </p:nvPr>
        </p:nvSpPr>
        <p:spPr/>
        <p:txBody>
          <a:bodyPr/>
          <a:lstStyle/>
          <a:p>
            <a:r>
              <a:rPr lang="el-GR" smtClean="0"/>
              <a:t>Στυλ κύριου τίτλου</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Στυλ υποδείγματος κειμένου</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Στυλ υποδείγματος κειμένου</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4F801729-766F-4DBD-92B7-849AAA7095F6}" type="datetimeFigureOut">
              <a:rPr lang="el-GR" smtClean="0"/>
              <a:t>13/11/2017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4F801729-766F-4DBD-92B7-849AAA7095F6}" type="datetimeFigureOut">
              <a:rPr lang="el-GR" smtClean="0"/>
              <a:t>13/11/2017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01729-766F-4DBD-92B7-849AAA7095F6}" type="datetimeFigureOut">
              <a:rPr lang="el-GR" smtClean="0"/>
              <a:t>13/11/2017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Στυλ κύριου τίτλου</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l-GR" smtClean="0"/>
              <a:t>Στυλ υποδείγματος κειμένου</a:t>
            </a:r>
          </a:p>
        </p:txBody>
      </p:sp>
      <p:sp>
        <p:nvSpPr>
          <p:cNvPr id="5" name="Date Placeholder 4"/>
          <p:cNvSpPr>
            <a:spLocks noGrp="1"/>
          </p:cNvSpPr>
          <p:nvPr>
            <p:ph type="dt" sz="half" idx="10"/>
          </p:nvPr>
        </p:nvSpPr>
        <p:spPr/>
        <p:txBody>
          <a:bodyPr/>
          <a:lstStyle/>
          <a:p>
            <a:fld id="{4F801729-766F-4DBD-92B7-849AAA7095F6}" type="datetimeFigureOut">
              <a:rPr lang="el-GR" smtClean="0"/>
              <a:t>13/11/2017</a:t>
            </a:fld>
            <a:endParaRPr lang="el-G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l-GR" smtClean="0"/>
              <a:t>Κάντε κλικ στο εικονίδιο για να προσθέσετε μια εικόνα</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4F801729-766F-4DBD-92B7-849AAA7095F6}" type="datetimeFigureOut">
              <a:rPr lang="el-GR" smtClean="0"/>
              <a:t>13/11/2017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DE339D-0A6C-49DA-B167-32FE0657DFA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4F801729-766F-4DBD-92B7-849AAA7095F6}" type="datetimeFigureOut">
              <a:rPr lang="el-GR" smtClean="0"/>
              <a:t>13/11/2017</a:t>
            </a:fld>
            <a:endParaRPr lang="el-GR"/>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l-GR"/>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0ADE339D-0A6C-49DA-B167-32FE0657DFA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jp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5124" y="1993556"/>
            <a:ext cx="9448800" cy="2586681"/>
          </a:xfrm>
        </p:spPr>
        <p:txBody>
          <a:bodyPr>
            <a:noAutofit/>
          </a:bodyPr>
          <a:lstStyle/>
          <a:p>
            <a:pPr algn="ctr"/>
            <a:r>
              <a:rPr lang="en-US" sz="2800" b="1" dirty="0" smtClean="0"/>
              <a:t>“</a:t>
            </a:r>
            <a:r>
              <a:rPr lang="en-US" sz="2800" b="1" dirty="0"/>
              <a:t>Innovative Response for Facilitating Young Refugees’ Social Support” </a:t>
            </a:r>
            <a:r>
              <a:rPr lang="en-US" sz="2800" b="1" dirty="0" err="1"/>
              <a:t>I_ReF_SoS</a:t>
            </a:r>
            <a:r>
              <a:rPr lang="en-US" sz="2800" b="1" dirty="0"/>
              <a:t> </a:t>
            </a:r>
            <a:r>
              <a:rPr lang="en-US" sz="2800" b="1" dirty="0" smtClean="0"/>
              <a:t/>
            </a:r>
            <a:br>
              <a:rPr lang="en-US" sz="2800" b="1" dirty="0" smtClean="0"/>
            </a:br>
            <a:r>
              <a:rPr lang="en-US" sz="2800" dirty="0"/>
              <a:t/>
            </a:r>
            <a:br>
              <a:rPr lang="en-US" sz="2800" dirty="0"/>
            </a:br>
            <a:r>
              <a:rPr lang="en-US" sz="2000" b="1" i="1" dirty="0"/>
              <a:t>Under Grant Agreement: No 2017-2-EL02-KA205-003219 </a:t>
            </a:r>
            <a:r>
              <a:rPr lang="en-US" sz="2000" b="1" dirty="0" smtClean="0"/>
              <a:t/>
            </a:r>
            <a:br>
              <a:rPr lang="en-US" sz="2000" b="1" dirty="0" smtClean="0"/>
            </a:br>
            <a:r>
              <a:rPr lang="en-US" sz="2800" dirty="0"/>
              <a:t/>
            </a:r>
            <a:br>
              <a:rPr lang="en-US" sz="2800" dirty="0"/>
            </a:br>
            <a:r>
              <a:rPr lang="en-US" sz="2800" b="1" dirty="0">
                <a:solidFill>
                  <a:srgbClr val="FFFF00"/>
                </a:solidFill>
              </a:rPr>
              <a:t>Kick-off Meeting - 15 &amp; 16 November 2017 </a:t>
            </a:r>
            <a:endParaRPr lang="el-GR" sz="2800" b="1" dirty="0">
              <a:solidFill>
                <a:srgbClr val="FFFF00"/>
              </a:solidFill>
            </a:endParaRPr>
          </a:p>
        </p:txBody>
      </p:sp>
      <p:sp>
        <p:nvSpPr>
          <p:cNvPr id="3" name="Subtitle 2"/>
          <p:cNvSpPr>
            <a:spLocks noGrp="1"/>
          </p:cNvSpPr>
          <p:nvPr>
            <p:ph type="subTitle" idx="1"/>
          </p:nvPr>
        </p:nvSpPr>
        <p:spPr>
          <a:xfrm>
            <a:off x="1371600" y="5782614"/>
            <a:ext cx="9448800" cy="927279"/>
          </a:xfrm>
        </p:spPr>
        <p:txBody>
          <a:bodyPr>
            <a:normAutofit/>
          </a:bodyPr>
          <a:lstStyle/>
          <a:p>
            <a:endParaRPr lang="el-GR" dirty="0"/>
          </a:p>
        </p:txBody>
      </p:sp>
      <p:pic>
        <p:nvPicPr>
          <p:cNvPr id="7"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18" y="5782615"/>
            <a:ext cx="2087015" cy="1075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03243" y="5721439"/>
            <a:ext cx="1688757" cy="1123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75086" y="5721438"/>
            <a:ext cx="1641346" cy="1123684"/>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82679" y="5734319"/>
            <a:ext cx="1559442" cy="1110804"/>
          </a:xfrm>
          <a:prstGeom prst="rect">
            <a:avLst/>
          </a:prstGeom>
        </p:spPr>
      </p:pic>
      <p:pic>
        <p:nvPicPr>
          <p:cNvPr id="9" name="Picture 8"/>
          <p:cNvPicPr>
            <a:picLocks noChangeAspect="1"/>
          </p:cNvPicPr>
          <p:nvPr/>
        </p:nvPicPr>
        <p:blipFill>
          <a:blip r:embed="rId6"/>
          <a:stretch>
            <a:fillRect/>
          </a:stretch>
        </p:blipFill>
        <p:spPr>
          <a:xfrm>
            <a:off x="4885985" y="5714999"/>
            <a:ext cx="1622854" cy="1136561"/>
          </a:xfrm>
          <a:prstGeom prst="rect">
            <a:avLst/>
          </a:prstGeom>
        </p:spPr>
      </p:pic>
      <p:pic>
        <p:nvPicPr>
          <p:cNvPr id="10" name="Picture 9"/>
          <p:cNvPicPr>
            <a:picLocks noChangeAspect="1"/>
          </p:cNvPicPr>
          <p:nvPr/>
        </p:nvPicPr>
        <p:blipFill>
          <a:blip r:embed="rId7"/>
          <a:stretch>
            <a:fillRect/>
          </a:stretch>
        </p:blipFill>
        <p:spPr>
          <a:xfrm>
            <a:off x="4720280" y="553170"/>
            <a:ext cx="2767915" cy="10625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056875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100" y="290745"/>
            <a:ext cx="10820400" cy="978795"/>
          </a:xfrm>
        </p:spPr>
        <p:txBody>
          <a:bodyPr>
            <a:normAutofit/>
          </a:bodyPr>
          <a:lstStyle/>
          <a:p>
            <a:pPr algn="ctr"/>
            <a:r>
              <a:rPr lang="en-US" sz="3100" b="1" i="1" dirty="0" smtClean="0">
                <a:solidFill>
                  <a:srgbClr val="002060"/>
                </a:solidFill>
              </a:rPr>
              <a:t>E3 </a:t>
            </a:r>
            <a:r>
              <a:rPr lang="en-US" sz="3100" b="1" i="1" dirty="0" smtClean="0">
                <a:solidFill>
                  <a:srgbClr val="002060"/>
                </a:solidFill>
              </a:rPr>
              <a:t/>
            </a:r>
            <a:br>
              <a:rPr lang="en-US" sz="3100" b="1" i="1" dirty="0" smtClean="0">
                <a:solidFill>
                  <a:srgbClr val="002060"/>
                </a:solidFill>
              </a:rPr>
            </a:br>
            <a:r>
              <a:rPr lang="en-US" sz="2000" b="1" i="1" dirty="0" smtClean="0">
                <a:solidFill>
                  <a:srgbClr val="002060"/>
                </a:solidFill>
              </a:rPr>
              <a:t>Event title: </a:t>
            </a:r>
            <a:r>
              <a:rPr lang="en-US" sz="2000" b="1" i="1" dirty="0">
                <a:solidFill>
                  <a:srgbClr val="002060"/>
                </a:solidFill>
              </a:rPr>
              <a:t>Design and Production of counselling/guidance output </a:t>
            </a:r>
            <a:endParaRPr lang="el-GR" sz="2200" b="1" i="1" dirty="0">
              <a:solidFill>
                <a:srgbClr val="002060"/>
              </a:solidFill>
            </a:endParaRPr>
          </a:p>
        </p:txBody>
      </p:sp>
      <p:sp>
        <p:nvSpPr>
          <p:cNvPr id="3" name="Content Placeholder 2"/>
          <p:cNvSpPr>
            <a:spLocks noGrp="1"/>
          </p:cNvSpPr>
          <p:nvPr>
            <p:ph idx="1"/>
          </p:nvPr>
        </p:nvSpPr>
        <p:spPr>
          <a:xfrm>
            <a:off x="698500" y="1437068"/>
            <a:ext cx="108204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GREECE</a:t>
            </a:r>
          </a:p>
          <a:p>
            <a:r>
              <a:rPr lang="en-US" sz="2000" b="1" i="1" u="sng" dirty="0" smtClean="0">
                <a:solidFill>
                  <a:srgbClr val="0070C0"/>
                </a:solidFill>
              </a:rPr>
              <a:t>Activity Leading Organization</a:t>
            </a:r>
            <a:r>
              <a:rPr lang="en-US" sz="2000" dirty="0">
                <a:solidFill>
                  <a:srgbClr val="0070C0"/>
                </a:solidFill>
              </a:rPr>
              <a:t>: Centre for Educational Policy Development of GSEE</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09-2018</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Present </a:t>
            </a:r>
            <a:r>
              <a:rPr lang="en-US" sz="2000" dirty="0">
                <a:solidFill>
                  <a:srgbClr val="0070C0"/>
                </a:solidFill>
              </a:rPr>
              <a:t>to the audience the roadmap of the project up to that </a:t>
            </a:r>
            <a:r>
              <a:rPr lang="en-US" sz="2000" dirty="0" smtClean="0">
                <a:solidFill>
                  <a:srgbClr val="0070C0"/>
                </a:solidFill>
              </a:rPr>
              <a:t>point, elaborate </a:t>
            </a:r>
            <a:r>
              <a:rPr lang="en-US" sz="2000" dirty="0">
                <a:solidFill>
                  <a:srgbClr val="0070C0"/>
                </a:solidFill>
              </a:rPr>
              <a:t>raw data so as to create a mentoring/ counseling guide and adopt the appropriate approach </a:t>
            </a:r>
            <a:r>
              <a:rPr lang="en-US" sz="2000" dirty="0" smtClean="0">
                <a:solidFill>
                  <a:srgbClr val="0070C0"/>
                </a:solidFill>
              </a:rPr>
              <a:t>towards </a:t>
            </a:r>
            <a:r>
              <a:rPr lang="en-US" sz="2000" dirty="0">
                <a:solidFill>
                  <a:srgbClr val="0070C0"/>
                </a:solidFill>
              </a:rPr>
              <a:t>pilot implementation. The attendees will have the chance to explore the opportunities mentoring provides and ways to profit from its use modified accordingly for the challenges that inclusion of refugees and asylum seekers poses. </a:t>
            </a:r>
            <a:endParaRPr lang="en-US" sz="2000" dirty="0" smtClean="0">
              <a:solidFill>
                <a:srgbClr val="0070C0"/>
              </a:solidFill>
            </a:endParaRPr>
          </a:p>
          <a:p>
            <a:pPr algn="just"/>
            <a:r>
              <a:rPr lang="en-US" sz="2000" b="1" i="1" u="sng" dirty="0" smtClean="0">
                <a:solidFill>
                  <a:srgbClr val="0070C0"/>
                </a:solidFill>
              </a:rPr>
              <a:t>Intellectual Outputs Covered</a:t>
            </a:r>
            <a:r>
              <a:rPr lang="en-US" sz="2000" dirty="0" smtClean="0">
                <a:solidFill>
                  <a:srgbClr val="0070C0"/>
                </a:solidFill>
              </a:rPr>
              <a:t>: Turkish </a:t>
            </a:r>
            <a:r>
              <a:rPr lang="en-US" sz="2000" dirty="0">
                <a:solidFill>
                  <a:srgbClr val="0070C0"/>
                </a:solidFill>
              </a:rPr>
              <a:t>Background Report on Young </a:t>
            </a:r>
            <a:r>
              <a:rPr lang="en-US" sz="2000" dirty="0" smtClean="0">
                <a:solidFill>
                  <a:srgbClr val="0070C0"/>
                </a:solidFill>
              </a:rPr>
              <a:t>Refugees, </a:t>
            </a:r>
            <a:r>
              <a:rPr lang="en-US" sz="2000" dirty="0" smtClean="0">
                <a:solidFill>
                  <a:srgbClr val="0070C0"/>
                </a:solidFill>
              </a:rPr>
              <a:t>German Report on  </a:t>
            </a:r>
            <a:r>
              <a:rPr lang="en-US" sz="2000" dirty="0">
                <a:solidFill>
                  <a:srgbClr val="0070C0"/>
                </a:solidFill>
              </a:rPr>
              <a:t>Labour Market </a:t>
            </a:r>
            <a:r>
              <a:rPr lang="en-US" sz="2000" dirty="0" smtClean="0">
                <a:solidFill>
                  <a:srgbClr val="0070C0"/>
                </a:solidFill>
              </a:rPr>
              <a:t> for Young </a:t>
            </a:r>
            <a:r>
              <a:rPr lang="en-US" sz="2000" dirty="0">
                <a:solidFill>
                  <a:srgbClr val="0070C0"/>
                </a:solidFill>
              </a:rPr>
              <a:t>Refugees, </a:t>
            </a:r>
            <a:r>
              <a:rPr lang="en-US" sz="2000" dirty="0" smtClean="0">
                <a:solidFill>
                  <a:srgbClr val="0070C0"/>
                </a:solidFill>
              </a:rPr>
              <a:t>Design </a:t>
            </a:r>
            <a:r>
              <a:rPr lang="en-US" sz="2000" dirty="0">
                <a:solidFill>
                  <a:srgbClr val="0070C0"/>
                </a:solidFill>
              </a:rPr>
              <a:t>and Production of counseling/guidance output</a:t>
            </a:r>
            <a:endParaRPr lang="el-GR" sz="2000" dirty="0">
              <a:solidFill>
                <a:srgbClr val="0070C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2534306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4545"/>
            <a:ext cx="10820400" cy="928455"/>
          </a:xfrm>
        </p:spPr>
        <p:txBody>
          <a:bodyPr>
            <a:normAutofit fontScale="90000"/>
          </a:bodyPr>
          <a:lstStyle/>
          <a:p>
            <a:pPr algn="ctr"/>
            <a:r>
              <a:rPr lang="en-US" sz="3100" b="1" i="1" dirty="0" smtClean="0">
                <a:solidFill>
                  <a:srgbClr val="002060"/>
                </a:solidFill>
              </a:rPr>
              <a:t>E4 </a:t>
            </a:r>
            <a:r>
              <a:rPr lang="en-US" sz="3100" b="1" i="1" dirty="0" smtClean="0">
                <a:solidFill>
                  <a:srgbClr val="002060"/>
                </a:solidFill>
              </a:rPr>
              <a:t/>
            </a:r>
            <a:br>
              <a:rPr lang="en-US" sz="3100" b="1" i="1" dirty="0" smtClean="0">
                <a:solidFill>
                  <a:srgbClr val="002060"/>
                </a:solidFill>
              </a:rPr>
            </a:br>
            <a:r>
              <a:rPr lang="en-US" sz="2000" b="1" i="1" dirty="0" smtClean="0">
                <a:solidFill>
                  <a:srgbClr val="002060"/>
                </a:solidFill>
              </a:rPr>
              <a:t>Event title: Fast </a:t>
            </a:r>
            <a:r>
              <a:rPr lang="en-US" sz="2000" b="1" i="1" dirty="0">
                <a:solidFill>
                  <a:srgbClr val="002060"/>
                </a:solidFill>
              </a:rPr>
              <a:t>track Linguistic training of young refugees and asylum seekers /Active Vocational Guidance on technical </a:t>
            </a:r>
            <a:r>
              <a:rPr lang="en-US" sz="2000" b="1" i="1" dirty="0" smtClean="0">
                <a:solidFill>
                  <a:srgbClr val="002060"/>
                </a:solidFill>
              </a:rPr>
              <a:t>professions</a:t>
            </a:r>
            <a:endParaRPr lang="el-GR" sz="2200" b="1" i="1" dirty="0">
              <a:solidFill>
                <a:srgbClr val="002060"/>
              </a:solidFill>
            </a:endParaRPr>
          </a:p>
        </p:txBody>
      </p:sp>
      <p:sp>
        <p:nvSpPr>
          <p:cNvPr id="3" name="Content Placeholder 2"/>
          <p:cNvSpPr>
            <a:spLocks noGrp="1"/>
          </p:cNvSpPr>
          <p:nvPr>
            <p:ph idx="1"/>
          </p:nvPr>
        </p:nvSpPr>
        <p:spPr>
          <a:xfrm>
            <a:off x="406400" y="1271968"/>
            <a:ext cx="112649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GREECE</a:t>
            </a:r>
          </a:p>
          <a:p>
            <a:r>
              <a:rPr lang="en-US" sz="2000" b="1" i="1" u="sng" dirty="0" smtClean="0">
                <a:solidFill>
                  <a:srgbClr val="0070C0"/>
                </a:solidFill>
              </a:rPr>
              <a:t>Activity Leading Organization</a:t>
            </a:r>
            <a:r>
              <a:rPr lang="en-US" sz="2000" dirty="0">
                <a:solidFill>
                  <a:srgbClr val="0070C0"/>
                </a:solidFill>
              </a:rPr>
              <a:t>: MANPOWER EMPLOYMENT ORGANISATION</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10-2018</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Present </a:t>
            </a:r>
            <a:r>
              <a:rPr lang="en-US" sz="2000" dirty="0">
                <a:solidFill>
                  <a:srgbClr val="0070C0"/>
                </a:solidFill>
              </a:rPr>
              <a:t>to the audience the roadmap of the project up to that </a:t>
            </a:r>
            <a:r>
              <a:rPr lang="en-US" sz="2000" dirty="0" smtClean="0">
                <a:solidFill>
                  <a:srgbClr val="0070C0"/>
                </a:solidFill>
              </a:rPr>
              <a:t>point, elaborate </a:t>
            </a:r>
            <a:r>
              <a:rPr lang="en-US" sz="2000" dirty="0">
                <a:solidFill>
                  <a:srgbClr val="0070C0"/>
                </a:solidFill>
              </a:rPr>
              <a:t>raw data so as to create a mentoring/ counseling guide and adopt the appropriate approach </a:t>
            </a:r>
            <a:r>
              <a:rPr lang="en-US" sz="2000" dirty="0" smtClean="0">
                <a:solidFill>
                  <a:srgbClr val="0070C0"/>
                </a:solidFill>
              </a:rPr>
              <a:t>towards </a:t>
            </a:r>
            <a:r>
              <a:rPr lang="en-US" sz="2000" dirty="0">
                <a:solidFill>
                  <a:srgbClr val="0070C0"/>
                </a:solidFill>
              </a:rPr>
              <a:t>pilot implementation. The attendees will have the chance to explore the opportunities mentoring provides and ways to profit from its use modified accordingly for the challenges that inclusion of refugees and asylum seekers poses. </a:t>
            </a:r>
            <a:endParaRPr lang="en-US" sz="2000" dirty="0" smtClean="0">
              <a:solidFill>
                <a:srgbClr val="0070C0"/>
              </a:solidFill>
            </a:endParaRP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a:solidFill>
                  <a:srgbClr val="0070C0"/>
                </a:solidFill>
              </a:rPr>
              <a:t>T</a:t>
            </a:r>
            <a:r>
              <a:rPr lang="en-US" sz="2000" dirty="0" smtClean="0">
                <a:solidFill>
                  <a:srgbClr val="0070C0"/>
                </a:solidFill>
              </a:rPr>
              <a:t>urkish </a:t>
            </a:r>
            <a:r>
              <a:rPr lang="en-US" sz="2000" dirty="0">
                <a:solidFill>
                  <a:srgbClr val="0070C0"/>
                </a:solidFill>
              </a:rPr>
              <a:t>Background Report on Young </a:t>
            </a:r>
            <a:r>
              <a:rPr lang="en-US" sz="2000" dirty="0" smtClean="0">
                <a:solidFill>
                  <a:srgbClr val="0070C0"/>
                </a:solidFill>
              </a:rPr>
              <a:t>Refugees, </a:t>
            </a:r>
            <a:r>
              <a:rPr lang="en-US" sz="2000" dirty="0">
                <a:solidFill>
                  <a:srgbClr val="0070C0"/>
                </a:solidFill>
              </a:rPr>
              <a:t>German Report on  Labour Market  for Young Refugees, </a:t>
            </a:r>
            <a:r>
              <a:rPr lang="en-US" sz="2000" dirty="0" smtClean="0">
                <a:solidFill>
                  <a:srgbClr val="0070C0"/>
                </a:solidFill>
              </a:rPr>
              <a:t>Linguistic </a:t>
            </a:r>
            <a:r>
              <a:rPr lang="en-US" sz="2000" dirty="0">
                <a:solidFill>
                  <a:srgbClr val="0070C0"/>
                </a:solidFill>
              </a:rPr>
              <a:t>&amp; Intercultural Learning Package and Pilot implementation for Young </a:t>
            </a:r>
            <a:r>
              <a:rPr lang="en-US" sz="2000" dirty="0" smtClean="0">
                <a:solidFill>
                  <a:srgbClr val="0070C0"/>
                </a:solidFill>
              </a:rPr>
              <a:t>Refugees/Asylum Seekers, </a:t>
            </a:r>
            <a:r>
              <a:rPr lang="en-US" sz="2000" dirty="0">
                <a:solidFill>
                  <a:srgbClr val="0070C0"/>
                </a:solidFill>
              </a:rPr>
              <a:t>Active Vocational Guidance Package for Young Refugees and asylum </a:t>
            </a:r>
            <a:r>
              <a:rPr lang="en-US" sz="2000" dirty="0">
                <a:solidFill>
                  <a:srgbClr val="FFFF00"/>
                </a:solidFill>
              </a:rPr>
              <a:t>seekers</a:t>
            </a:r>
            <a:endParaRPr lang="el-GR" sz="2000" dirty="0">
              <a:solidFill>
                <a:srgbClr val="FFFF0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112479278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100" y="341545"/>
            <a:ext cx="10820400" cy="978795"/>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n-US" sz="3100" b="1" i="1" dirty="0" smtClean="0">
                <a:solidFill>
                  <a:srgbClr val="002060"/>
                </a:solidFill>
              </a:rPr>
              <a:t>Event identification: E5 </a:t>
            </a:r>
            <a:br>
              <a:rPr lang="en-US" sz="3100" b="1" i="1" dirty="0" smtClean="0">
                <a:solidFill>
                  <a:srgbClr val="002060"/>
                </a:solidFill>
              </a:rPr>
            </a:br>
            <a:r>
              <a:rPr lang="en-US" sz="2000" b="1" i="1" dirty="0" smtClean="0">
                <a:solidFill>
                  <a:srgbClr val="002060"/>
                </a:solidFill>
              </a:rPr>
              <a:t>Event title: An </a:t>
            </a:r>
            <a:r>
              <a:rPr lang="en-US" sz="2000" b="1" i="1" dirty="0">
                <a:solidFill>
                  <a:srgbClr val="002060"/>
                </a:solidFill>
              </a:rPr>
              <a:t>Integrated evaluation of counselling/guidance methodology  for  young refugees and asylum seekers</a:t>
            </a:r>
            <a:endParaRPr lang="el-GR" sz="2200" b="1" i="1" dirty="0">
              <a:solidFill>
                <a:srgbClr val="002060"/>
              </a:solidFill>
            </a:endParaRPr>
          </a:p>
        </p:txBody>
      </p:sp>
      <p:sp>
        <p:nvSpPr>
          <p:cNvPr id="3" name="Content Placeholder 2"/>
          <p:cNvSpPr>
            <a:spLocks noGrp="1"/>
          </p:cNvSpPr>
          <p:nvPr>
            <p:ph idx="1"/>
          </p:nvPr>
        </p:nvSpPr>
        <p:spPr>
          <a:xfrm>
            <a:off x="647700" y="1551368"/>
            <a:ext cx="108204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GREECE</a:t>
            </a:r>
          </a:p>
          <a:p>
            <a:r>
              <a:rPr lang="en-US" sz="2000" b="1" i="1" u="sng" dirty="0" smtClean="0">
                <a:solidFill>
                  <a:srgbClr val="0070C0"/>
                </a:solidFill>
              </a:rPr>
              <a:t>Activity Leading Organization</a:t>
            </a:r>
            <a:r>
              <a:rPr lang="en-US" sz="2000" dirty="0">
                <a:solidFill>
                  <a:srgbClr val="0070C0"/>
                </a:solidFill>
              </a:rPr>
              <a:t>: Centre for Educational Policy Development of GSEE</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05-2019</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Disseminate </a:t>
            </a:r>
            <a:r>
              <a:rPr lang="en-US" sz="2000" dirty="0">
                <a:solidFill>
                  <a:srgbClr val="0070C0"/>
                </a:solidFill>
              </a:rPr>
              <a:t>the knowledge </a:t>
            </a:r>
            <a:r>
              <a:rPr lang="en-US" sz="2000" dirty="0" smtClean="0">
                <a:solidFill>
                  <a:srgbClr val="0070C0"/>
                </a:solidFill>
              </a:rPr>
              <a:t>gained. Personal </a:t>
            </a:r>
            <a:r>
              <a:rPr lang="en-US" sz="2000" dirty="0">
                <a:solidFill>
                  <a:srgbClr val="0070C0"/>
                </a:solidFill>
              </a:rPr>
              <a:t>experiences by the participants will be an integral part of this workshop. The target group of the this workshop is mainly the relevant stakeholders, social partners, non governmental organizations taking action within the field of inclusion of vulnerable groups, representatives of the relevant ministries, members of the academia, VET providers as well as experts in the field of mentoring/ counseling, etc</a:t>
            </a:r>
            <a:r>
              <a:rPr lang="en-US" sz="2000" dirty="0" smtClean="0">
                <a:solidFill>
                  <a:srgbClr val="0070C0"/>
                </a:solidFill>
              </a:rPr>
              <a:t>. </a:t>
            </a:r>
          </a:p>
          <a:p>
            <a:pPr algn="just"/>
            <a:r>
              <a:rPr lang="en-US" sz="2000" b="1" i="1" u="sng" dirty="0" smtClean="0">
                <a:solidFill>
                  <a:srgbClr val="0070C0"/>
                </a:solidFill>
              </a:rPr>
              <a:t>Intellectual Outputs Covered</a:t>
            </a:r>
            <a:r>
              <a:rPr lang="en-US" sz="2000" dirty="0" smtClean="0">
                <a:solidFill>
                  <a:srgbClr val="0070C0"/>
                </a:solidFill>
              </a:rPr>
              <a:t>: Linguistic </a:t>
            </a:r>
            <a:r>
              <a:rPr lang="en-US" sz="2000" dirty="0">
                <a:solidFill>
                  <a:srgbClr val="0070C0"/>
                </a:solidFill>
              </a:rPr>
              <a:t>&amp; Intercultural Learning Package and Pilot implementation for Young </a:t>
            </a:r>
            <a:r>
              <a:rPr lang="en-US" sz="2000" dirty="0" smtClean="0">
                <a:solidFill>
                  <a:srgbClr val="0070C0"/>
                </a:solidFill>
              </a:rPr>
              <a:t>Refugees/Asylum Seekers, Methodology </a:t>
            </a:r>
            <a:r>
              <a:rPr lang="en-US" sz="2000" dirty="0">
                <a:solidFill>
                  <a:srgbClr val="0070C0"/>
                </a:solidFill>
              </a:rPr>
              <a:t>procedure for integration into the </a:t>
            </a:r>
            <a:r>
              <a:rPr lang="en-US" sz="2000" dirty="0" err="1">
                <a:solidFill>
                  <a:srgbClr val="0070C0"/>
                </a:solidFill>
              </a:rPr>
              <a:t>labour</a:t>
            </a:r>
            <a:r>
              <a:rPr lang="en-US" sz="2000" dirty="0">
                <a:solidFill>
                  <a:srgbClr val="0070C0"/>
                </a:solidFill>
              </a:rPr>
              <a:t> </a:t>
            </a:r>
            <a:r>
              <a:rPr lang="en-US" sz="2000" dirty="0">
                <a:solidFill>
                  <a:srgbClr val="FFFF00"/>
                </a:solidFill>
              </a:rPr>
              <a:t>market</a:t>
            </a:r>
            <a:endParaRPr lang="el-GR" sz="2000" dirty="0">
              <a:solidFill>
                <a:srgbClr val="FFFF0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280873637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252645"/>
            <a:ext cx="10820400" cy="978795"/>
          </a:xfrm>
        </p:spPr>
        <p:txBody>
          <a:bodyPr>
            <a:normAutofit/>
          </a:bodyPr>
          <a:lstStyle/>
          <a:p>
            <a:pPr algn="ctr"/>
            <a:r>
              <a:rPr lang="en-US" sz="3100" b="1" i="1" dirty="0" smtClean="0">
                <a:solidFill>
                  <a:srgbClr val="002060"/>
                </a:solidFill>
              </a:rPr>
              <a:t>Event identification: E6 </a:t>
            </a:r>
            <a:br>
              <a:rPr lang="en-US" sz="3100" b="1" i="1" dirty="0" smtClean="0">
                <a:solidFill>
                  <a:srgbClr val="002060"/>
                </a:solidFill>
              </a:rPr>
            </a:br>
            <a:r>
              <a:rPr lang="en-US" sz="2000" b="1" i="1" dirty="0" smtClean="0">
                <a:solidFill>
                  <a:srgbClr val="002060"/>
                </a:solidFill>
              </a:rPr>
              <a:t>Event title: The  </a:t>
            </a:r>
            <a:r>
              <a:rPr lang="en-US" sz="2000" b="1" i="1" dirty="0" err="1" smtClean="0">
                <a:solidFill>
                  <a:srgbClr val="002060"/>
                </a:solidFill>
              </a:rPr>
              <a:t>I_ReF_SoS</a:t>
            </a:r>
            <a:r>
              <a:rPr lang="en-US" sz="2000" b="1" i="1" dirty="0" smtClean="0">
                <a:solidFill>
                  <a:srgbClr val="002060"/>
                </a:solidFill>
              </a:rPr>
              <a:t> project results and the integration into Turkish system</a:t>
            </a:r>
            <a:endParaRPr lang="el-GR" sz="2200" b="1" i="1" dirty="0">
              <a:solidFill>
                <a:srgbClr val="002060"/>
              </a:solidFill>
            </a:endParaRPr>
          </a:p>
        </p:txBody>
      </p:sp>
      <p:sp>
        <p:nvSpPr>
          <p:cNvPr id="3" name="Content Placeholder 2"/>
          <p:cNvSpPr>
            <a:spLocks noGrp="1"/>
          </p:cNvSpPr>
          <p:nvPr>
            <p:ph idx="1"/>
          </p:nvPr>
        </p:nvSpPr>
        <p:spPr>
          <a:xfrm>
            <a:off x="469900" y="1259268"/>
            <a:ext cx="110998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TURKEY</a:t>
            </a:r>
          </a:p>
          <a:p>
            <a:r>
              <a:rPr lang="en-US" sz="2000" b="1" i="1" u="sng" dirty="0" smtClean="0">
                <a:solidFill>
                  <a:srgbClr val="0070C0"/>
                </a:solidFill>
              </a:rPr>
              <a:t>Activity Leading Organization</a:t>
            </a:r>
            <a:r>
              <a:rPr lang="en-US" sz="2000" dirty="0">
                <a:solidFill>
                  <a:srgbClr val="0070C0"/>
                </a:solidFill>
              </a:rPr>
              <a:t>: NATIONAL MINISTRY OF EDUCATION</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06-2019</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Disseminate </a:t>
            </a:r>
            <a:r>
              <a:rPr lang="en-US" sz="2000" dirty="0">
                <a:solidFill>
                  <a:srgbClr val="0070C0"/>
                </a:solidFill>
              </a:rPr>
              <a:t>the </a:t>
            </a:r>
            <a:r>
              <a:rPr lang="en-US" sz="2000" dirty="0" err="1">
                <a:solidFill>
                  <a:srgbClr val="0070C0"/>
                </a:solidFill>
              </a:rPr>
              <a:t>I_ReF_SoS</a:t>
            </a:r>
            <a:r>
              <a:rPr lang="en-US" sz="2000" dirty="0">
                <a:solidFill>
                  <a:srgbClr val="0070C0"/>
                </a:solidFill>
              </a:rPr>
              <a:t> results </a:t>
            </a:r>
            <a:r>
              <a:rPr lang="en-US" sz="2000" dirty="0" smtClean="0">
                <a:solidFill>
                  <a:srgbClr val="0070C0"/>
                </a:solidFill>
              </a:rPr>
              <a:t>to </a:t>
            </a:r>
            <a:r>
              <a:rPr lang="en-US" sz="2000" dirty="0">
                <a:solidFill>
                  <a:srgbClr val="0070C0"/>
                </a:solidFill>
              </a:rPr>
              <a:t>targeted </a:t>
            </a:r>
            <a:r>
              <a:rPr lang="en-US" sz="2000" dirty="0" smtClean="0">
                <a:solidFill>
                  <a:srgbClr val="0070C0"/>
                </a:solidFill>
              </a:rPr>
              <a:t>groups especially </a:t>
            </a:r>
            <a:r>
              <a:rPr lang="en-US" sz="2000" dirty="0">
                <a:solidFill>
                  <a:srgbClr val="0070C0"/>
                </a:solidFill>
              </a:rPr>
              <a:t>experts/professionals in the field and discuss/ exchange ideas, in </a:t>
            </a:r>
            <a:r>
              <a:rPr lang="en-US" sz="2000" dirty="0" smtClean="0">
                <a:solidFill>
                  <a:srgbClr val="0070C0"/>
                </a:solidFill>
              </a:rPr>
              <a:t>order to </a:t>
            </a:r>
            <a:r>
              <a:rPr lang="en-US" sz="2000" dirty="0">
                <a:solidFill>
                  <a:srgbClr val="0070C0"/>
                </a:solidFill>
              </a:rPr>
              <a:t>(a) </a:t>
            </a:r>
            <a:r>
              <a:rPr lang="en-US" sz="2000" dirty="0" smtClean="0">
                <a:solidFill>
                  <a:srgbClr val="0070C0"/>
                </a:solidFill>
              </a:rPr>
              <a:t>jointly </a:t>
            </a:r>
            <a:r>
              <a:rPr lang="en-US" sz="2000" dirty="0">
                <a:solidFill>
                  <a:srgbClr val="0070C0"/>
                </a:solidFill>
              </a:rPr>
              <a:t>identify transferability areas/ target groups and relevant required further activities (b) </a:t>
            </a:r>
            <a:r>
              <a:rPr lang="en-US" sz="2000" dirty="0" smtClean="0">
                <a:solidFill>
                  <a:srgbClr val="0070C0"/>
                </a:solidFill>
              </a:rPr>
              <a:t>promote </a:t>
            </a:r>
            <a:r>
              <a:rPr lang="en-US" sz="2000" dirty="0">
                <a:solidFill>
                  <a:srgbClr val="0070C0"/>
                </a:solidFill>
              </a:rPr>
              <a:t>expected impact. </a:t>
            </a:r>
            <a:r>
              <a:rPr lang="en-US" sz="2000" dirty="0" smtClean="0">
                <a:solidFill>
                  <a:srgbClr val="0070C0"/>
                </a:solidFill>
              </a:rPr>
              <a:t> </a:t>
            </a: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a:solidFill>
                  <a:srgbClr val="0070C0"/>
                </a:solidFill>
              </a:rPr>
              <a:t>Turkish Background Report on Young Refugees, </a:t>
            </a:r>
            <a:r>
              <a:rPr lang="en-US" sz="2000" dirty="0">
                <a:solidFill>
                  <a:srgbClr val="0070C0"/>
                </a:solidFill>
              </a:rPr>
              <a:t>German Report on  Labour Market  for Young Refugees, </a:t>
            </a:r>
            <a:r>
              <a:rPr lang="en-US" sz="2000" dirty="0">
                <a:solidFill>
                  <a:srgbClr val="0070C0"/>
                </a:solidFill>
              </a:rPr>
              <a:t>Design and Production of counseling/guidance output, Pilot Implementation of counseling/guidance outputs, Linguistic &amp; Intercultural Learning Package and Pilot implementation for Young Refugees/Asylum seekers, Active Vocational Guidance Package for </a:t>
            </a:r>
            <a:r>
              <a:rPr lang="en-US" sz="2000" dirty="0">
                <a:solidFill>
                  <a:srgbClr val="FFFF00"/>
                </a:solidFill>
              </a:rPr>
              <a:t>Young Refugees and asylum seekers, Methodology procedure for integration into the labour market</a:t>
            </a:r>
            <a:endParaRPr lang="el-GR" sz="2000" dirty="0">
              <a:solidFill>
                <a:srgbClr val="FFFF0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425256994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41545"/>
            <a:ext cx="10820400" cy="978795"/>
          </a:xfrm>
        </p:spPr>
        <p:txBody>
          <a:bodyPr>
            <a:normAutofit/>
          </a:bodyPr>
          <a:lstStyle/>
          <a:p>
            <a:pPr algn="ctr"/>
            <a:r>
              <a:rPr lang="en-US" sz="3100" b="1" i="1" dirty="0" smtClean="0">
                <a:solidFill>
                  <a:srgbClr val="002060"/>
                </a:solidFill>
              </a:rPr>
              <a:t>Event identification: E7 </a:t>
            </a:r>
            <a:br>
              <a:rPr lang="en-US" sz="3100" b="1" i="1" dirty="0" smtClean="0">
                <a:solidFill>
                  <a:srgbClr val="002060"/>
                </a:solidFill>
              </a:rPr>
            </a:br>
            <a:r>
              <a:rPr lang="en-US" sz="2000" b="1" i="1" dirty="0" smtClean="0">
                <a:solidFill>
                  <a:srgbClr val="002060"/>
                </a:solidFill>
              </a:rPr>
              <a:t>Event title: The  </a:t>
            </a:r>
            <a:r>
              <a:rPr lang="en-US" sz="2000" b="1" i="1" dirty="0" err="1">
                <a:solidFill>
                  <a:srgbClr val="002060"/>
                </a:solidFill>
              </a:rPr>
              <a:t>I_ReF_SoS</a:t>
            </a:r>
            <a:r>
              <a:rPr lang="en-US" sz="2000" b="1" i="1" dirty="0">
                <a:solidFill>
                  <a:srgbClr val="002060"/>
                </a:solidFill>
              </a:rPr>
              <a:t> project results and the integration into German system</a:t>
            </a:r>
            <a:endParaRPr lang="el-GR" sz="2200" b="1" i="1" dirty="0">
              <a:solidFill>
                <a:srgbClr val="002060"/>
              </a:solidFill>
            </a:endParaRPr>
          </a:p>
        </p:txBody>
      </p:sp>
      <p:sp>
        <p:nvSpPr>
          <p:cNvPr id="3" name="Content Placeholder 2"/>
          <p:cNvSpPr>
            <a:spLocks noGrp="1"/>
          </p:cNvSpPr>
          <p:nvPr>
            <p:ph idx="1"/>
          </p:nvPr>
        </p:nvSpPr>
        <p:spPr>
          <a:xfrm>
            <a:off x="482600" y="1348168"/>
            <a:ext cx="10985500" cy="4248217"/>
          </a:xfrm>
        </p:spPr>
        <p:txBody>
          <a:bodyPr>
            <a:normAutofit lnSpcReduction="10000"/>
          </a:bodyPr>
          <a:lstStyle/>
          <a:p>
            <a:r>
              <a:rPr lang="en-US" sz="2000" b="1" i="1" u="sng" dirty="0" smtClean="0">
                <a:solidFill>
                  <a:srgbClr val="0070C0"/>
                </a:solidFill>
              </a:rPr>
              <a:t>Country of Venue</a:t>
            </a:r>
            <a:r>
              <a:rPr lang="en-US" sz="2000" dirty="0" smtClean="0">
                <a:solidFill>
                  <a:srgbClr val="0070C0"/>
                </a:solidFill>
              </a:rPr>
              <a:t>: GERMANY</a:t>
            </a:r>
          </a:p>
          <a:p>
            <a:r>
              <a:rPr lang="en-US" sz="2000" b="1" i="1" u="sng" dirty="0" smtClean="0">
                <a:solidFill>
                  <a:srgbClr val="0070C0"/>
                </a:solidFill>
              </a:rPr>
              <a:t>Activity Leading Organization</a:t>
            </a:r>
            <a:r>
              <a:rPr lang="en-US" sz="2000" dirty="0">
                <a:solidFill>
                  <a:srgbClr val="0070C0"/>
                </a:solidFill>
              </a:rPr>
              <a:t>: DEKRA AKADEMIE GMBH</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25-06-2019</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Disseminate </a:t>
            </a:r>
            <a:r>
              <a:rPr lang="en-US" sz="2000" dirty="0">
                <a:solidFill>
                  <a:srgbClr val="0070C0"/>
                </a:solidFill>
              </a:rPr>
              <a:t>the </a:t>
            </a:r>
            <a:r>
              <a:rPr lang="en-US" sz="2000" dirty="0" err="1">
                <a:solidFill>
                  <a:srgbClr val="0070C0"/>
                </a:solidFill>
              </a:rPr>
              <a:t>I_ReF_SoS</a:t>
            </a:r>
            <a:r>
              <a:rPr lang="en-US" sz="2000" dirty="0">
                <a:solidFill>
                  <a:srgbClr val="0070C0"/>
                </a:solidFill>
              </a:rPr>
              <a:t> results </a:t>
            </a:r>
            <a:r>
              <a:rPr lang="en-US" sz="2000" dirty="0" smtClean="0">
                <a:solidFill>
                  <a:srgbClr val="0070C0"/>
                </a:solidFill>
              </a:rPr>
              <a:t>to </a:t>
            </a:r>
            <a:r>
              <a:rPr lang="en-US" sz="2000" dirty="0">
                <a:solidFill>
                  <a:srgbClr val="0070C0"/>
                </a:solidFill>
              </a:rPr>
              <a:t>targeted </a:t>
            </a:r>
            <a:r>
              <a:rPr lang="en-US" sz="2000" dirty="0" smtClean="0">
                <a:solidFill>
                  <a:srgbClr val="0070C0"/>
                </a:solidFill>
              </a:rPr>
              <a:t>groups especially </a:t>
            </a:r>
            <a:r>
              <a:rPr lang="en-US" sz="2000" dirty="0">
                <a:solidFill>
                  <a:srgbClr val="0070C0"/>
                </a:solidFill>
              </a:rPr>
              <a:t>experts/professionals in the field and discuss/ exchange ideas, in order (a) to jointly identify transferability areas/ target groups and relevant required further activities (b) to further promote expected impact. </a:t>
            </a:r>
            <a:r>
              <a:rPr lang="en-US" sz="2000" dirty="0" smtClean="0">
                <a:solidFill>
                  <a:srgbClr val="0070C0"/>
                </a:solidFill>
              </a:rPr>
              <a:t> </a:t>
            </a: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a:solidFill>
                  <a:srgbClr val="0070C0"/>
                </a:solidFill>
              </a:rPr>
              <a:t>Turkish Background Report on Young </a:t>
            </a:r>
            <a:r>
              <a:rPr lang="en-US" sz="2000" dirty="0">
                <a:solidFill>
                  <a:srgbClr val="0070C0"/>
                </a:solidFill>
              </a:rPr>
              <a:t>Refugees German Report on  Labour Market  for Young Refugees, </a:t>
            </a:r>
            <a:r>
              <a:rPr lang="en-US" sz="2000" dirty="0">
                <a:solidFill>
                  <a:srgbClr val="0070C0"/>
                </a:solidFill>
              </a:rPr>
              <a:t>Design and Production of counseling/guidance output, Pilot Implementation of counseling/guidance outputs, Linguistic &amp; Intercultural Learning Package and Pilot implementation for Young Refugees/Asylum seekers, Active Vocational Guidance Package for Young Refugees and asylum seekers, </a:t>
            </a:r>
            <a:endParaRPr lang="en-US" sz="2000" dirty="0" smtClean="0">
              <a:solidFill>
                <a:srgbClr val="0070C0"/>
              </a:solidFill>
            </a:endParaRPr>
          </a:p>
          <a:p>
            <a:pPr algn="just"/>
            <a:r>
              <a:rPr lang="en-US" sz="2000" dirty="0">
                <a:solidFill>
                  <a:srgbClr val="0070C0"/>
                </a:solidFill>
              </a:rPr>
              <a:t>	</a:t>
            </a:r>
            <a:r>
              <a:rPr lang="en-US" sz="2000" dirty="0" smtClean="0">
                <a:solidFill>
                  <a:srgbClr val="FFFF00"/>
                </a:solidFill>
              </a:rPr>
              <a:t>Methodology </a:t>
            </a:r>
            <a:r>
              <a:rPr lang="en-US" sz="2000" dirty="0">
                <a:solidFill>
                  <a:srgbClr val="FFFF00"/>
                </a:solidFill>
              </a:rPr>
              <a:t>procedure for integration into the labour market</a:t>
            </a:r>
            <a:endParaRPr lang="el-GR" sz="2000" dirty="0">
              <a:solidFill>
                <a:srgbClr val="FFFF0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230861521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1245"/>
            <a:ext cx="10820400" cy="978795"/>
          </a:xfrm>
        </p:spPr>
        <p:txBody>
          <a:bodyPr>
            <a:normAutofit/>
          </a:bodyPr>
          <a:lstStyle/>
          <a:p>
            <a:pPr algn="ctr"/>
            <a:r>
              <a:rPr lang="en-US" sz="3100" b="1" i="1" dirty="0" smtClean="0">
                <a:solidFill>
                  <a:srgbClr val="002060"/>
                </a:solidFill>
              </a:rPr>
              <a:t>E8 </a:t>
            </a:r>
            <a:r>
              <a:rPr lang="en-US" sz="3100" b="1" i="1" dirty="0" smtClean="0">
                <a:solidFill>
                  <a:srgbClr val="002060"/>
                </a:solidFill>
              </a:rPr>
              <a:t/>
            </a:r>
            <a:br>
              <a:rPr lang="en-US" sz="3100" b="1" i="1" dirty="0" smtClean="0">
                <a:solidFill>
                  <a:srgbClr val="002060"/>
                </a:solidFill>
              </a:rPr>
            </a:br>
            <a:r>
              <a:rPr lang="en-US" sz="2400" b="1" i="1" dirty="0" smtClean="0">
                <a:solidFill>
                  <a:srgbClr val="002060"/>
                </a:solidFill>
              </a:rPr>
              <a:t>Event title: </a:t>
            </a:r>
            <a:r>
              <a:rPr lang="en-US" sz="2400" b="1" i="1" dirty="0">
                <a:solidFill>
                  <a:srgbClr val="002060"/>
                </a:solidFill>
              </a:rPr>
              <a:t>Transnational conference on </a:t>
            </a:r>
            <a:r>
              <a:rPr lang="en-US" sz="2400" b="1" i="1" dirty="0" err="1">
                <a:solidFill>
                  <a:srgbClr val="002060"/>
                </a:solidFill>
              </a:rPr>
              <a:t>I_ReF_SoS</a:t>
            </a:r>
            <a:r>
              <a:rPr lang="en-US" sz="2400" b="1" i="1" dirty="0">
                <a:solidFill>
                  <a:srgbClr val="002060"/>
                </a:solidFill>
              </a:rPr>
              <a:t> project results</a:t>
            </a:r>
            <a:endParaRPr lang="el-GR" sz="2400" b="1" i="1" dirty="0">
              <a:solidFill>
                <a:srgbClr val="002060"/>
              </a:solidFill>
            </a:endParaRPr>
          </a:p>
        </p:txBody>
      </p:sp>
      <p:sp>
        <p:nvSpPr>
          <p:cNvPr id="3" name="Content Placeholder 2"/>
          <p:cNvSpPr>
            <a:spLocks noGrp="1"/>
          </p:cNvSpPr>
          <p:nvPr>
            <p:ph idx="1"/>
          </p:nvPr>
        </p:nvSpPr>
        <p:spPr>
          <a:xfrm>
            <a:off x="508000" y="1680520"/>
            <a:ext cx="10998200" cy="4538166"/>
          </a:xfrm>
        </p:spPr>
        <p:txBody>
          <a:bodyPr>
            <a:normAutofit/>
          </a:bodyPr>
          <a:lstStyle/>
          <a:p>
            <a:r>
              <a:rPr lang="en-US" sz="2000" b="1" i="1" u="sng" dirty="0" smtClean="0">
                <a:solidFill>
                  <a:srgbClr val="0070C0"/>
                </a:solidFill>
              </a:rPr>
              <a:t>Country of Venue</a:t>
            </a:r>
            <a:r>
              <a:rPr lang="en-US" sz="2000" dirty="0" smtClean="0">
                <a:solidFill>
                  <a:srgbClr val="0070C0"/>
                </a:solidFill>
              </a:rPr>
              <a:t>: GREECE</a:t>
            </a:r>
          </a:p>
          <a:p>
            <a:r>
              <a:rPr lang="en-US" sz="2000" b="1" i="1" u="sng" dirty="0" smtClean="0">
                <a:solidFill>
                  <a:srgbClr val="0070C0"/>
                </a:solidFill>
              </a:rPr>
              <a:t>Activity Leading Organization</a:t>
            </a:r>
            <a:r>
              <a:rPr lang="en-US" sz="2000" dirty="0">
                <a:solidFill>
                  <a:srgbClr val="0070C0"/>
                </a:solidFill>
              </a:rPr>
              <a:t>: MANPOWER EMPLOYMENT ORGANISATION</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09-2019 </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Disseminate </a:t>
            </a:r>
            <a:r>
              <a:rPr lang="en-US" sz="2000" dirty="0">
                <a:solidFill>
                  <a:srgbClr val="0070C0"/>
                </a:solidFill>
              </a:rPr>
              <a:t>the </a:t>
            </a:r>
            <a:r>
              <a:rPr lang="en-US" sz="2000" dirty="0" err="1">
                <a:solidFill>
                  <a:srgbClr val="0070C0"/>
                </a:solidFill>
              </a:rPr>
              <a:t>I_ReF_SoS</a:t>
            </a:r>
            <a:r>
              <a:rPr lang="en-US" sz="2000" dirty="0">
                <a:solidFill>
                  <a:srgbClr val="0070C0"/>
                </a:solidFill>
              </a:rPr>
              <a:t> results to a wider </a:t>
            </a:r>
            <a:r>
              <a:rPr lang="en-US" sz="2000" dirty="0" smtClean="0">
                <a:solidFill>
                  <a:srgbClr val="0070C0"/>
                </a:solidFill>
              </a:rPr>
              <a:t>public Presentations </a:t>
            </a:r>
            <a:r>
              <a:rPr lang="en-US" sz="2000" dirty="0">
                <a:solidFill>
                  <a:srgbClr val="0070C0"/>
                </a:solidFill>
              </a:rPr>
              <a:t>about (a) </a:t>
            </a:r>
            <a:r>
              <a:rPr lang="en-US" sz="2000" dirty="0" err="1">
                <a:solidFill>
                  <a:srgbClr val="0070C0"/>
                </a:solidFill>
              </a:rPr>
              <a:t>I_ReF_SoS</a:t>
            </a:r>
            <a:r>
              <a:rPr lang="en-US" sz="2000" dirty="0">
                <a:solidFill>
                  <a:srgbClr val="0070C0"/>
                </a:solidFill>
              </a:rPr>
              <a:t> project activities and results, (b) evaluation results and lessons learned (c) main </a:t>
            </a:r>
            <a:r>
              <a:rPr lang="en-US" sz="2000" dirty="0" err="1">
                <a:solidFill>
                  <a:srgbClr val="0070C0"/>
                </a:solidFill>
              </a:rPr>
              <a:t>I_ReF_SoS</a:t>
            </a:r>
            <a:r>
              <a:rPr lang="en-US" sz="2000" dirty="0">
                <a:solidFill>
                  <a:srgbClr val="0070C0"/>
                </a:solidFill>
              </a:rPr>
              <a:t> issues of interest, as well as, workshops, targeted to selected core issues to be discussed, according project results, in order to promote impact</a:t>
            </a:r>
            <a:r>
              <a:rPr lang="en-US" sz="2000" dirty="0" smtClean="0">
                <a:solidFill>
                  <a:srgbClr val="0070C0"/>
                </a:solidFill>
              </a:rPr>
              <a:t>.  </a:t>
            </a: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smtClean="0">
                <a:solidFill>
                  <a:srgbClr val="0070C0"/>
                </a:solidFill>
              </a:rPr>
              <a:t>ALL!!</a:t>
            </a:r>
            <a:endParaRPr lang="el-GR" sz="2000" dirty="0">
              <a:solidFill>
                <a:srgbClr val="0070C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326659708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495" y="2349500"/>
            <a:ext cx="10146186" cy="1287036"/>
          </a:xfrm>
        </p:spPr>
        <p:txBody>
          <a:bodyPr>
            <a:normAutofit/>
          </a:bodyPr>
          <a:lstStyle/>
          <a:p>
            <a:pPr algn="ctr"/>
            <a:r>
              <a:rPr lang="en-US" sz="4800" b="1" i="1" dirty="0" smtClean="0">
                <a:solidFill>
                  <a:srgbClr val="002060"/>
                </a:solidFill>
              </a:rPr>
              <a:t>Dissemination Activities</a:t>
            </a:r>
            <a:endParaRPr lang="el-GR" sz="4800" b="1" i="1" dirty="0">
              <a:solidFill>
                <a:srgbClr val="002060"/>
              </a:solidFill>
            </a:endParaRPr>
          </a:p>
        </p:txBody>
      </p:sp>
      <p:sp>
        <p:nvSpPr>
          <p:cNvPr id="3" name="Text Placeholder 2"/>
          <p:cNvSpPr>
            <a:spLocks noGrp="1"/>
          </p:cNvSpPr>
          <p:nvPr>
            <p:ph type="body" sz="half" idx="2"/>
          </p:nvPr>
        </p:nvSpPr>
        <p:spPr/>
        <p:txBody>
          <a:bodyPr/>
          <a:lstStyle/>
          <a:p>
            <a:endParaRPr lang="el-GR" dirty="0"/>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pic>
        <p:nvPicPr>
          <p:cNvPr id="7" name="Picture 6"/>
          <p:cNvPicPr>
            <a:picLocks noChangeAspect="1"/>
          </p:cNvPicPr>
          <p:nvPr/>
        </p:nvPicPr>
        <p:blipFill>
          <a:blip r:embed="rId4"/>
          <a:stretch>
            <a:fillRect/>
          </a:stretch>
        </p:blipFill>
        <p:spPr>
          <a:xfrm>
            <a:off x="-1" y="-4871"/>
            <a:ext cx="2751513" cy="116719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8961" y="-4873"/>
            <a:ext cx="2987834" cy="1167191"/>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54243" y="-4874"/>
            <a:ext cx="2797821" cy="1167191"/>
          </a:xfrm>
          <a:prstGeom prst="rect">
            <a:avLst/>
          </a:prstGeom>
        </p:spPr>
      </p:pic>
      <p:pic>
        <p:nvPicPr>
          <p:cNvPr id="10"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609513" y="25757"/>
            <a:ext cx="2582488" cy="1123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828144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7923" y="288325"/>
            <a:ext cx="8976154" cy="1029730"/>
          </a:xfrm>
        </p:spPr>
        <p:txBody>
          <a:bodyPr/>
          <a:lstStyle/>
          <a:p>
            <a:pPr algn="ctr"/>
            <a:r>
              <a:rPr lang="en-US" sz="3600" dirty="0" smtClean="0">
                <a:solidFill>
                  <a:srgbClr val="002060"/>
                </a:solidFill>
              </a:rPr>
              <a:t>target groups</a:t>
            </a:r>
            <a:r>
              <a:rPr lang="el-GR" sz="3600" dirty="0" smtClean="0">
                <a:solidFill>
                  <a:srgbClr val="002060"/>
                </a:solidFill>
              </a:rPr>
              <a:t>:</a:t>
            </a:r>
            <a:endParaRPr lang="el-GR" sz="3600" dirty="0">
              <a:solidFill>
                <a:srgbClr val="002060"/>
              </a:solidFill>
            </a:endParaRPr>
          </a:p>
        </p:txBody>
      </p:sp>
      <p:sp>
        <p:nvSpPr>
          <p:cNvPr id="3" name="Content Placeholder 2"/>
          <p:cNvSpPr>
            <a:spLocks noGrp="1"/>
          </p:cNvSpPr>
          <p:nvPr>
            <p:ph idx="1"/>
          </p:nvPr>
        </p:nvSpPr>
        <p:spPr>
          <a:xfrm>
            <a:off x="596900" y="1261077"/>
            <a:ext cx="10820400" cy="4174524"/>
          </a:xfrm>
        </p:spPr>
        <p:txBody>
          <a:bodyPr>
            <a:normAutofit/>
          </a:bodyPr>
          <a:lstStyle/>
          <a:p>
            <a:pPr algn="just">
              <a:buFont typeface="Arial" panose="020B0604020202020204" pitchFamily="34" charset="0"/>
              <a:buChar char="•"/>
            </a:pPr>
            <a:r>
              <a:rPr lang="en-US" sz="2000" dirty="0" smtClean="0">
                <a:solidFill>
                  <a:srgbClr val="002060"/>
                </a:solidFill>
              </a:rPr>
              <a:t>Potential </a:t>
            </a:r>
            <a:r>
              <a:rPr lang="en-US" sz="2000" dirty="0">
                <a:solidFill>
                  <a:srgbClr val="002060"/>
                </a:solidFill>
              </a:rPr>
              <a:t>users/supporters, as Refugees Bodies, Offices, NGO’s and other institutions acting in the relevant local/regional/national/E.U level field, in order to assist them on effectively supporting young refugees/asylum </a:t>
            </a:r>
            <a:r>
              <a:rPr lang="en-US" sz="2000" dirty="0" smtClean="0">
                <a:solidFill>
                  <a:srgbClr val="002060"/>
                </a:solidFill>
              </a:rPr>
              <a:t>seekers</a:t>
            </a:r>
          </a:p>
          <a:p>
            <a:pPr algn="just">
              <a:buFont typeface="Arial" panose="020B0604020202020204" pitchFamily="34" charset="0"/>
              <a:buChar char="•"/>
            </a:pPr>
            <a:r>
              <a:rPr lang="en-US" sz="2000" dirty="0">
                <a:solidFill>
                  <a:srgbClr val="002060"/>
                </a:solidFill>
              </a:rPr>
              <a:t>Youth Authorities/ policy makers/supporters, as Ministries of Education, Youth Bodies, Refugee Policy Authorities,  educational policy design institutions, in order to integrate at their decision making plans the new/ improved approaches, methods and tools launched by the </a:t>
            </a:r>
            <a:r>
              <a:rPr lang="en-US" sz="2000" dirty="0" smtClean="0">
                <a:solidFill>
                  <a:srgbClr val="002060"/>
                </a:solidFill>
              </a:rPr>
              <a:t>project</a:t>
            </a:r>
          </a:p>
          <a:p>
            <a:pPr algn="just">
              <a:buFont typeface="Arial" panose="020B0604020202020204" pitchFamily="34" charset="0"/>
              <a:buChar char="•"/>
            </a:pPr>
            <a:r>
              <a:rPr lang="en-US" sz="2000" dirty="0" smtClean="0">
                <a:solidFill>
                  <a:srgbClr val="002060"/>
                </a:solidFill>
              </a:rPr>
              <a:t>Directly </a:t>
            </a:r>
            <a:r>
              <a:rPr lang="en-US" sz="2000" dirty="0">
                <a:solidFill>
                  <a:srgbClr val="002060"/>
                </a:solidFill>
              </a:rPr>
              <a:t>interested public/end-users, </a:t>
            </a:r>
            <a:endParaRPr lang="el-GR" sz="2000" dirty="0" smtClean="0">
              <a:solidFill>
                <a:srgbClr val="002060"/>
              </a:solidFill>
            </a:endParaRPr>
          </a:p>
          <a:p>
            <a:pPr lvl="2" algn="just">
              <a:buFont typeface="Arial" panose="020B0604020202020204" pitchFamily="34" charset="0"/>
              <a:buChar char="•"/>
            </a:pPr>
            <a:r>
              <a:rPr lang="en-US" sz="2000" dirty="0" smtClean="0">
                <a:solidFill>
                  <a:srgbClr val="002060"/>
                </a:solidFill>
              </a:rPr>
              <a:t>(</a:t>
            </a:r>
            <a:r>
              <a:rPr lang="en-US" sz="2000" b="1" dirty="0">
                <a:solidFill>
                  <a:srgbClr val="002060"/>
                </a:solidFill>
              </a:rPr>
              <a:t>a) practitioners/ professionals/ experts in the field, </a:t>
            </a:r>
            <a:endParaRPr lang="el-GR" sz="2000" b="1" dirty="0" smtClean="0">
              <a:solidFill>
                <a:srgbClr val="002060"/>
              </a:solidFill>
            </a:endParaRPr>
          </a:p>
          <a:p>
            <a:pPr lvl="2" algn="just">
              <a:buFont typeface="Arial" panose="020B0604020202020204" pitchFamily="34" charset="0"/>
              <a:buChar char="•"/>
            </a:pPr>
            <a:r>
              <a:rPr lang="en-US" sz="2000" b="1" dirty="0" smtClean="0">
                <a:solidFill>
                  <a:srgbClr val="002060"/>
                </a:solidFill>
              </a:rPr>
              <a:t>(</a:t>
            </a:r>
            <a:r>
              <a:rPr lang="en-US" sz="2000" b="1" dirty="0">
                <a:solidFill>
                  <a:srgbClr val="002060"/>
                </a:solidFill>
              </a:rPr>
              <a:t>b) young people (REF/</a:t>
            </a:r>
            <a:r>
              <a:rPr lang="en-US" sz="2000" b="1" dirty="0" err="1">
                <a:solidFill>
                  <a:srgbClr val="002060"/>
                </a:solidFill>
              </a:rPr>
              <a:t>ASyl</a:t>
            </a:r>
            <a:r>
              <a:rPr lang="en-US" sz="2000" b="1" dirty="0">
                <a:solidFill>
                  <a:srgbClr val="002060"/>
                </a:solidFill>
              </a:rPr>
              <a:t>), on the opportunities offered by the </a:t>
            </a:r>
            <a:r>
              <a:rPr lang="en-US" sz="2000" b="1" dirty="0" smtClean="0">
                <a:solidFill>
                  <a:srgbClr val="002060"/>
                </a:solidFill>
              </a:rPr>
              <a:t>project</a:t>
            </a:r>
          </a:p>
          <a:p>
            <a:pPr algn="just">
              <a:buFont typeface="Arial" panose="020B0604020202020204" pitchFamily="34" charset="0"/>
              <a:buChar char="•"/>
            </a:pPr>
            <a:r>
              <a:rPr lang="en-US" sz="2000" dirty="0">
                <a:solidFill>
                  <a:srgbClr val="002060"/>
                </a:solidFill>
              </a:rPr>
              <a:t>Population in general with interest in the refugees’ issues.</a:t>
            </a:r>
            <a:endParaRPr lang="el-GR" sz="2000" dirty="0">
              <a:solidFill>
                <a:srgbClr val="002060"/>
              </a:solidFill>
            </a:endParaRPr>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30062732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700" y="418385"/>
            <a:ext cx="8610600" cy="1072664"/>
          </a:xfrm>
        </p:spPr>
        <p:txBody>
          <a:bodyPr>
            <a:normAutofit/>
          </a:bodyPr>
          <a:lstStyle/>
          <a:p>
            <a:pPr algn="ctr"/>
            <a:r>
              <a:rPr lang="en-US" dirty="0">
                <a:solidFill>
                  <a:srgbClr val="002060"/>
                </a:solidFill>
              </a:rPr>
              <a:t>dissemination activities </a:t>
            </a:r>
            <a:r>
              <a:rPr lang="en-US" dirty="0" smtClean="0">
                <a:solidFill>
                  <a:srgbClr val="002060"/>
                </a:solidFill>
              </a:rPr>
              <a:t>aim at:</a:t>
            </a:r>
            <a:endParaRPr lang="el-GR" dirty="0">
              <a:solidFill>
                <a:srgbClr val="002060"/>
              </a:solidFill>
            </a:endParaRPr>
          </a:p>
        </p:txBody>
      </p:sp>
      <p:sp>
        <p:nvSpPr>
          <p:cNvPr id="3" name="Content Placeholder 2"/>
          <p:cNvSpPr>
            <a:spLocks noGrp="1"/>
          </p:cNvSpPr>
          <p:nvPr>
            <p:ph idx="1"/>
          </p:nvPr>
        </p:nvSpPr>
        <p:spPr>
          <a:xfrm>
            <a:off x="482600" y="1286132"/>
            <a:ext cx="10820400" cy="4208653"/>
          </a:xfrm>
        </p:spPr>
        <p:txBody>
          <a:bodyPr>
            <a:normAutofit/>
          </a:bodyPr>
          <a:lstStyle/>
          <a:p>
            <a:pPr algn="just"/>
            <a:r>
              <a:rPr lang="en-US" sz="2400" dirty="0" smtClean="0">
                <a:solidFill>
                  <a:srgbClr val="0070C0"/>
                </a:solidFill>
              </a:rPr>
              <a:t>Bringing </a:t>
            </a:r>
            <a:r>
              <a:rPr lang="en-US" sz="2400" dirty="0">
                <a:solidFill>
                  <a:srgbClr val="0070C0"/>
                </a:solidFill>
              </a:rPr>
              <a:t>SUPPORTERS such as local authorities, employment services, social partners, youth/ migrant/ refugee </a:t>
            </a:r>
            <a:r>
              <a:rPr lang="en-US" sz="2400" dirty="0" err="1">
                <a:solidFill>
                  <a:srgbClr val="0070C0"/>
                </a:solidFill>
              </a:rPr>
              <a:t>organisations</a:t>
            </a:r>
            <a:r>
              <a:rPr lang="en-US" sz="2400" dirty="0">
                <a:solidFill>
                  <a:srgbClr val="0070C0"/>
                </a:solidFill>
              </a:rPr>
              <a:t> and education providers on board for further multiplication/consideration of project results in </a:t>
            </a:r>
            <a:r>
              <a:rPr lang="en-US" sz="2400" dirty="0" smtClean="0">
                <a:solidFill>
                  <a:srgbClr val="0070C0"/>
                </a:solidFill>
              </a:rPr>
              <a:t>praxis</a:t>
            </a:r>
          </a:p>
          <a:p>
            <a:pPr algn="just"/>
            <a:r>
              <a:rPr lang="en-US" sz="2400" dirty="0">
                <a:solidFill>
                  <a:srgbClr val="0070C0"/>
                </a:solidFill>
              </a:rPr>
              <a:t>Gaining END-USERS (integration professionals, practitioners, young migrants) interest and acceptance for the </a:t>
            </a:r>
            <a:r>
              <a:rPr lang="en-US" sz="2400" dirty="0" err="1">
                <a:solidFill>
                  <a:srgbClr val="0070C0"/>
                </a:solidFill>
              </a:rPr>
              <a:t>I_ReF_SoS</a:t>
            </a:r>
            <a:r>
              <a:rPr lang="en-US" sz="2400" dirty="0">
                <a:solidFill>
                  <a:srgbClr val="0070C0"/>
                </a:solidFill>
              </a:rPr>
              <a:t> </a:t>
            </a:r>
            <a:r>
              <a:rPr lang="en-US" sz="2400" dirty="0" smtClean="0">
                <a:solidFill>
                  <a:srgbClr val="0070C0"/>
                </a:solidFill>
              </a:rPr>
              <a:t>outcomes</a:t>
            </a:r>
          </a:p>
          <a:p>
            <a:pPr algn="just"/>
            <a:r>
              <a:rPr lang="en-US" sz="2400" dirty="0">
                <a:solidFill>
                  <a:srgbClr val="0070C0"/>
                </a:solidFill>
              </a:rPr>
              <a:t>Bringing partners INTERNAL STAKEHOLDERS on </a:t>
            </a:r>
            <a:r>
              <a:rPr lang="en-US" sz="2400" dirty="0" smtClean="0">
                <a:solidFill>
                  <a:srgbClr val="0070C0"/>
                </a:solidFill>
              </a:rPr>
              <a:t>board</a:t>
            </a:r>
            <a:endParaRPr lang="en-US" sz="2400" dirty="0">
              <a:solidFill>
                <a:srgbClr val="0070C0"/>
              </a:solidFill>
            </a:endParaRPr>
          </a:p>
          <a:p>
            <a:pPr algn="just"/>
            <a:r>
              <a:rPr lang="en-US" sz="2400" dirty="0">
                <a:solidFill>
                  <a:srgbClr val="0070C0"/>
                </a:solidFill>
              </a:rPr>
              <a:t>I</a:t>
            </a:r>
            <a:r>
              <a:rPr lang="en-US" sz="2400" dirty="0" smtClean="0">
                <a:solidFill>
                  <a:srgbClr val="0070C0"/>
                </a:solidFill>
              </a:rPr>
              <a:t>ntroducing </a:t>
            </a:r>
            <a:r>
              <a:rPr lang="en-US" sz="2400" dirty="0">
                <a:solidFill>
                  <a:srgbClr val="0070C0"/>
                </a:solidFill>
              </a:rPr>
              <a:t>FURTHER STAKEHOLDERS to the </a:t>
            </a:r>
            <a:r>
              <a:rPr lang="en-US" sz="2400" dirty="0" err="1">
                <a:solidFill>
                  <a:srgbClr val="0070C0"/>
                </a:solidFill>
              </a:rPr>
              <a:t>I_ReF_SoS</a:t>
            </a:r>
            <a:r>
              <a:rPr lang="en-US" sz="2400" dirty="0">
                <a:solidFill>
                  <a:srgbClr val="0070C0"/>
                </a:solidFill>
              </a:rPr>
              <a:t> approach and its recommendations and engage them into a wider dialogue on practices for supporting integration of young migrants</a:t>
            </a:r>
            <a:endParaRPr lang="el-GR" sz="2400" dirty="0">
              <a:solidFill>
                <a:srgbClr val="0070C0"/>
              </a:solidFill>
            </a:endParaRPr>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84562573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700" y="274221"/>
            <a:ext cx="8610600" cy="1293028"/>
          </a:xfrm>
        </p:spPr>
        <p:txBody>
          <a:bodyPr/>
          <a:lstStyle/>
          <a:p>
            <a:pPr algn="ctr"/>
            <a:r>
              <a:rPr lang="en-US" dirty="0" smtClean="0">
                <a:solidFill>
                  <a:srgbClr val="002060"/>
                </a:solidFill>
              </a:rPr>
              <a:t>Dissemination areas</a:t>
            </a:r>
            <a:endParaRPr lang="el-GR" dirty="0">
              <a:solidFill>
                <a:srgbClr val="002060"/>
              </a:solidFill>
            </a:endParaRPr>
          </a:p>
        </p:txBody>
      </p:sp>
      <p:sp>
        <p:nvSpPr>
          <p:cNvPr id="3" name="Content Placeholder 2"/>
          <p:cNvSpPr>
            <a:spLocks noGrp="1"/>
          </p:cNvSpPr>
          <p:nvPr>
            <p:ph idx="1"/>
          </p:nvPr>
        </p:nvSpPr>
        <p:spPr>
          <a:xfrm>
            <a:off x="533400" y="1370365"/>
            <a:ext cx="10972800" cy="4709160"/>
          </a:xfrm>
        </p:spPr>
        <p:txBody>
          <a:bodyPr>
            <a:normAutofit/>
          </a:bodyPr>
          <a:lstStyle/>
          <a:p>
            <a:pPr algn="just"/>
            <a:r>
              <a:rPr lang="en-US" sz="2400" dirty="0" smtClean="0">
                <a:solidFill>
                  <a:srgbClr val="0070C0"/>
                </a:solidFill>
              </a:rPr>
              <a:t>Awareness </a:t>
            </a:r>
            <a:r>
              <a:rPr lang="en-US" sz="2400" dirty="0">
                <a:solidFill>
                  <a:srgbClr val="0070C0"/>
                </a:solidFill>
              </a:rPr>
              <a:t>raising for and connecting stakeholders to the project and its results,</a:t>
            </a:r>
          </a:p>
          <a:p>
            <a:pPr algn="just"/>
            <a:r>
              <a:rPr lang="en-US" sz="2400" dirty="0" smtClean="0">
                <a:solidFill>
                  <a:srgbClr val="0070C0"/>
                </a:solidFill>
              </a:rPr>
              <a:t>Promotion </a:t>
            </a:r>
            <a:r>
              <a:rPr lang="en-US" sz="2400" dirty="0">
                <a:solidFill>
                  <a:srgbClr val="0070C0"/>
                </a:solidFill>
              </a:rPr>
              <a:t>of the </a:t>
            </a:r>
            <a:r>
              <a:rPr lang="en-US" sz="2400" dirty="0" err="1">
                <a:solidFill>
                  <a:srgbClr val="0070C0"/>
                </a:solidFill>
              </a:rPr>
              <a:t>I_ReF_SoS</a:t>
            </a:r>
            <a:r>
              <a:rPr lang="en-US" sz="2400" dirty="0">
                <a:solidFill>
                  <a:srgbClr val="0070C0"/>
                </a:solidFill>
              </a:rPr>
              <a:t> profile, counseling/vocational guidance/training course and toolboxes among supporters and at policy level,</a:t>
            </a:r>
          </a:p>
          <a:p>
            <a:pPr algn="just"/>
            <a:r>
              <a:rPr lang="en-US" sz="2400" dirty="0" smtClean="0">
                <a:solidFill>
                  <a:srgbClr val="0070C0"/>
                </a:solidFill>
              </a:rPr>
              <a:t>Promotion </a:t>
            </a:r>
            <a:r>
              <a:rPr lang="en-US" sz="2400" dirty="0">
                <a:solidFill>
                  <a:srgbClr val="0070C0"/>
                </a:solidFill>
              </a:rPr>
              <a:t>of the </a:t>
            </a:r>
            <a:r>
              <a:rPr lang="en-US" sz="2400" dirty="0" err="1">
                <a:solidFill>
                  <a:srgbClr val="0070C0"/>
                </a:solidFill>
              </a:rPr>
              <a:t>I_ReF_SoS</a:t>
            </a:r>
            <a:r>
              <a:rPr lang="en-US" sz="2400" dirty="0">
                <a:solidFill>
                  <a:srgbClr val="0070C0"/>
                </a:solidFill>
              </a:rPr>
              <a:t> profile, counseling/vocational guidance/training course and toolboxes among its end users and</a:t>
            </a:r>
          </a:p>
          <a:p>
            <a:pPr algn="just"/>
            <a:r>
              <a:rPr lang="en-US" sz="2400" dirty="0" smtClean="0">
                <a:solidFill>
                  <a:srgbClr val="0070C0"/>
                </a:solidFill>
              </a:rPr>
              <a:t>Promotion </a:t>
            </a:r>
            <a:r>
              <a:rPr lang="en-US" sz="2400" dirty="0">
                <a:solidFill>
                  <a:srgbClr val="0070C0"/>
                </a:solidFill>
              </a:rPr>
              <a:t>of a continuous dialogue on supporting integration of young migrants as an instrument/first step towards successful labor market integration.</a:t>
            </a:r>
            <a:endParaRPr lang="el-GR" sz="2400" dirty="0">
              <a:solidFill>
                <a:srgbClr val="0070C0"/>
              </a:solidFill>
            </a:endParaRPr>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411351584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400" y="109121"/>
            <a:ext cx="8610600" cy="932279"/>
          </a:xfrm>
        </p:spPr>
        <p:txBody>
          <a:bodyPr>
            <a:normAutofit/>
          </a:bodyPr>
          <a:lstStyle/>
          <a:p>
            <a:pPr algn="ctr"/>
            <a:r>
              <a:rPr lang="en-US" dirty="0" smtClean="0">
                <a:solidFill>
                  <a:srgbClr val="002060"/>
                </a:solidFill>
              </a:rPr>
              <a:t>Dissemination </a:t>
            </a:r>
            <a:r>
              <a:rPr lang="en-US" dirty="0" smtClean="0">
                <a:solidFill>
                  <a:srgbClr val="002060"/>
                </a:solidFill>
              </a:rPr>
              <a:t>ACTIVITIES</a:t>
            </a:r>
            <a:endParaRPr lang="el-GR" dirty="0">
              <a:solidFill>
                <a:srgbClr val="002060"/>
              </a:solidFill>
            </a:endParaRPr>
          </a:p>
        </p:txBody>
      </p:sp>
      <p:sp>
        <p:nvSpPr>
          <p:cNvPr id="3" name="Content Placeholder 2"/>
          <p:cNvSpPr>
            <a:spLocks noGrp="1"/>
          </p:cNvSpPr>
          <p:nvPr>
            <p:ph idx="1"/>
          </p:nvPr>
        </p:nvSpPr>
        <p:spPr>
          <a:xfrm>
            <a:off x="355600" y="1100629"/>
            <a:ext cx="11328400" cy="3966671"/>
          </a:xfrm>
        </p:spPr>
        <p:txBody>
          <a:bodyPr>
            <a:noAutofit/>
          </a:bodyPr>
          <a:lstStyle/>
          <a:p>
            <a:pPr algn="just">
              <a:buFont typeface="Arial" panose="020B0604020202020204" pitchFamily="34" charset="0"/>
              <a:buChar char="•"/>
            </a:pPr>
            <a:r>
              <a:rPr lang="en-US" sz="2400" dirty="0">
                <a:solidFill>
                  <a:srgbClr val="0070C0"/>
                </a:solidFill>
              </a:rPr>
              <a:t>A network of information exchange </a:t>
            </a:r>
            <a:endParaRPr lang="en-US" sz="2400" dirty="0" smtClean="0">
              <a:solidFill>
                <a:srgbClr val="0070C0"/>
              </a:solidFill>
            </a:endParaRPr>
          </a:p>
          <a:p>
            <a:pPr algn="just">
              <a:buFont typeface="Arial" panose="020B0604020202020204" pitchFamily="34" charset="0"/>
              <a:buChar char="•"/>
            </a:pPr>
            <a:r>
              <a:rPr lang="en-US" sz="2400" dirty="0" smtClean="0">
                <a:solidFill>
                  <a:srgbClr val="0070C0"/>
                </a:solidFill>
              </a:rPr>
              <a:t>Information &amp;   database </a:t>
            </a:r>
            <a:r>
              <a:rPr lang="el-GR" sz="2400" dirty="0" smtClean="0">
                <a:solidFill>
                  <a:srgbClr val="0070C0"/>
                </a:solidFill>
              </a:rPr>
              <a:t>    </a:t>
            </a:r>
            <a:r>
              <a:rPr lang="en-US" sz="2400" dirty="0" smtClean="0">
                <a:solidFill>
                  <a:srgbClr val="0070C0"/>
                </a:solidFill>
              </a:rPr>
              <a:t>                 </a:t>
            </a:r>
            <a:r>
              <a:rPr lang="en-US" sz="2400" dirty="0" smtClean="0">
                <a:solidFill>
                  <a:srgbClr val="0070C0"/>
                </a:solidFill>
              </a:rPr>
              <a:t>potential </a:t>
            </a:r>
            <a:r>
              <a:rPr lang="en-US" sz="2400" dirty="0">
                <a:solidFill>
                  <a:srgbClr val="0070C0"/>
                </a:solidFill>
              </a:rPr>
              <a:t>users and key target groups. </a:t>
            </a:r>
            <a:endParaRPr lang="en-US" sz="2400" dirty="0" smtClean="0">
              <a:solidFill>
                <a:srgbClr val="0070C0"/>
              </a:solidFill>
            </a:endParaRPr>
          </a:p>
          <a:p>
            <a:pPr algn="just">
              <a:buFont typeface="Arial" panose="020B0604020202020204" pitchFamily="34" charset="0"/>
              <a:buChar char="•"/>
            </a:pPr>
            <a:r>
              <a:rPr lang="en-US" sz="2400" dirty="0" smtClean="0">
                <a:solidFill>
                  <a:srgbClr val="0070C0"/>
                </a:solidFill>
              </a:rPr>
              <a:t>Training materials. </a:t>
            </a:r>
            <a:r>
              <a:rPr lang="en-US" sz="2400" dirty="0" smtClean="0">
                <a:solidFill>
                  <a:srgbClr val="0070C0"/>
                </a:solidFill>
              </a:rPr>
              <a:t>D</a:t>
            </a:r>
            <a:r>
              <a:rPr lang="en-US" sz="2400" dirty="0" smtClean="0">
                <a:solidFill>
                  <a:srgbClr val="0070C0"/>
                </a:solidFill>
              </a:rPr>
              <a:t>ownloadable - </a:t>
            </a:r>
            <a:r>
              <a:rPr lang="en-US" sz="2400" dirty="0">
                <a:solidFill>
                  <a:srgbClr val="0070C0"/>
                </a:solidFill>
              </a:rPr>
              <a:t>no </a:t>
            </a:r>
            <a:r>
              <a:rPr lang="en-US" sz="2400" dirty="0" smtClean="0">
                <a:solidFill>
                  <a:srgbClr val="0070C0"/>
                </a:solidFill>
              </a:rPr>
              <a:t>charge</a:t>
            </a:r>
          </a:p>
          <a:p>
            <a:pPr algn="just">
              <a:buFont typeface="Arial" panose="020B0604020202020204" pitchFamily="34" charset="0"/>
              <a:buChar char="•"/>
            </a:pPr>
            <a:r>
              <a:rPr lang="en-US" sz="2400" dirty="0">
                <a:solidFill>
                  <a:srgbClr val="0070C0"/>
                </a:solidFill>
              </a:rPr>
              <a:t>Media press releases /Postings in social networks, online newsletters </a:t>
            </a:r>
          </a:p>
          <a:p>
            <a:pPr algn="just">
              <a:buFont typeface="Arial" panose="020B0604020202020204" pitchFamily="34" charset="0"/>
              <a:buChar char="•"/>
            </a:pPr>
            <a:r>
              <a:rPr lang="en-US" sz="2400" dirty="0" smtClean="0">
                <a:solidFill>
                  <a:srgbClr val="0070C0"/>
                </a:solidFill>
              </a:rPr>
              <a:t>Short </a:t>
            </a:r>
            <a:r>
              <a:rPr lang="en-US" sz="2400" dirty="0">
                <a:solidFill>
                  <a:srgbClr val="0070C0"/>
                </a:solidFill>
              </a:rPr>
              <a:t>film, on the young refugees’/asylum seekers’ pathway during the </a:t>
            </a:r>
            <a:r>
              <a:rPr lang="en-US" sz="2400" dirty="0" err="1">
                <a:solidFill>
                  <a:srgbClr val="0070C0"/>
                </a:solidFill>
              </a:rPr>
              <a:t>I_ReF_SoS</a:t>
            </a:r>
            <a:r>
              <a:rPr lang="en-US" sz="2400" dirty="0">
                <a:solidFill>
                  <a:srgbClr val="0070C0"/>
                </a:solidFill>
              </a:rPr>
              <a:t> project life, </a:t>
            </a:r>
            <a:endParaRPr lang="en-US" sz="2400" dirty="0" smtClean="0">
              <a:solidFill>
                <a:srgbClr val="0070C0"/>
              </a:solidFill>
            </a:endParaRPr>
          </a:p>
          <a:p>
            <a:pPr algn="just">
              <a:buFont typeface="Arial" panose="020B0604020202020204" pitchFamily="34" charset="0"/>
              <a:buChar char="•"/>
            </a:pPr>
            <a:r>
              <a:rPr lang="en-US" sz="2400" dirty="0" smtClean="0">
                <a:solidFill>
                  <a:srgbClr val="0070C0"/>
                </a:solidFill>
              </a:rPr>
              <a:t>Three </a:t>
            </a:r>
            <a:r>
              <a:rPr lang="en-US" sz="2400" dirty="0">
                <a:solidFill>
                  <a:srgbClr val="0070C0"/>
                </a:solidFill>
              </a:rPr>
              <a:t>Academic and Conference </a:t>
            </a:r>
            <a:r>
              <a:rPr lang="en-US" sz="2400" dirty="0" smtClean="0">
                <a:solidFill>
                  <a:srgbClr val="0070C0"/>
                </a:solidFill>
              </a:rPr>
              <a:t>papers: Information </a:t>
            </a:r>
            <a:r>
              <a:rPr lang="en-US" sz="2400" dirty="0">
                <a:solidFill>
                  <a:srgbClr val="0070C0"/>
                </a:solidFill>
              </a:rPr>
              <a:t>arising from each country and to promote the availability of training materials and project </a:t>
            </a:r>
            <a:r>
              <a:rPr lang="en-US" sz="2400" dirty="0" smtClean="0">
                <a:solidFill>
                  <a:srgbClr val="0070C0"/>
                </a:solidFill>
              </a:rPr>
              <a:t>concepts</a:t>
            </a:r>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sp>
        <p:nvSpPr>
          <p:cNvPr id="4" name="Δεξιό βέλος 3"/>
          <p:cNvSpPr/>
          <p:nvPr/>
        </p:nvSpPr>
        <p:spPr>
          <a:xfrm>
            <a:off x="4127500" y="1638300"/>
            <a:ext cx="1346200" cy="355600"/>
          </a:xfrm>
          <a:prstGeom prst="rightArrow">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l-GR" dirty="0"/>
          </a:p>
        </p:txBody>
      </p:sp>
    </p:spTree>
    <p:extLst>
      <p:ext uri="{BB962C8B-B14F-4D97-AF65-F5344CB8AC3E}">
        <p14:creationId xmlns:p14="http://schemas.microsoft.com/office/powerpoint/2010/main" val="8218078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700" y="426621"/>
            <a:ext cx="8610600" cy="1021179"/>
          </a:xfrm>
        </p:spPr>
        <p:txBody>
          <a:bodyPr>
            <a:normAutofit/>
          </a:bodyPr>
          <a:lstStyle/>
          <a:p>
            <a:pPr algn="ctr"/>
            <a:r>
              <a:rPr lang="en-US" dirty="0" smtClean="0">
                <a:solidFill>
                  <a:srgbClr val="002060"/>
                </a:solidFill>
              </a:rPr>
              <a:t>Dissemination </a:t>
            </a:r>
            <a:r>
              <a:rPr lang="en-US" dirty="0" smtClean="0">
                <a:solidFill>
                  <a:srgbClr val="002060"/>
                </a:solidFill>
              </a:rPr>
              <a:t>ACTIVITIES</a:t>
            </a:r>
            <a:endParaRPr lang="el-GR" dirty="0">
              <a:solidFill>
                <a:srgbClr val="002060"/>
              </a:solidFill>
            </a:endParaRPr>
          </a:p>
        </p:txBody>
      </p:sp>
      <p:sp>
        <p:nvSpPr>
          <p:cNvPr id="3" name="Content Placeholder 2"/>
          <p:cNvSpPr>
            <a:spLocks noGrp="1"/>
          </p:cNvSpPr>
          <p:nvPr>
            <p:ph idx="1"/>
          </p:nvPr>
        </p:nvSpPr>
        <p:spPr>
          <a:xfrm>
            <a:off x="601980" y="1231900"/>
            <a:ext cx="10751820" cy="3524778"/>
          </a:xfrm>
        </p:spPr>
        <p:txBody>
          <a:bodyPr>
            <a:normAutofit/>
          </a:bodyPr>
          <a:lstStyle/>
          <a:p>
            <a:pPr algn="just"/>
            <a:r>
              <a:rPr lang="en-US" sz="2400" dirty="0" smtClean="0">
                <a:solidFill>
                  <a:srgbClr val="0070C0"/>
                </a:solidFill>
              </a:rPr>
              <a:t>Project website</a:t>
            </a:r>
            <a:endParaRPr lang="en-US" sz="2400" dirty="0">
              <a:solidFill>
                <a:srgbClr val="0070C0"/>
              </a:solidFill>
            </a:endParaRPr>
          </a:p>
          <a:p>
            <a:pPr marL="457200" lvl="1" indent="0" algn="just">
              <a:buNone/>
            </a:pPr>
            <a:r>
              <a:rPr lang="en-US" sz="2400" dirty="0">
                <a:solidFill>
                  <a:srgbClr val="0070C0"/>
                </a:solidFill>
              </a:rPr>
              <a:t>-Information about the project</a:t>
            </a:r>
          </a:p>
          <a:p>
            <a:pPr marL="457200" lvl="1" indent="0" algn="just">
              <a:buNone/>
            </a:pPr>
            <a:r>
              <a:rPr lang="en-US" sz="2400" dirty="0">
                <a:solidFill>
                  <a:srgbClr val="0070C0"/>
                </a:solidFill>
              </a:rPr>
              <a:t>-Information about the partners</a:t>
            </a:r>
          </a:p>
          <a:p>
            <a:pPr marL="457200" lvl="1" indent="0" algn="just">
              <a:buNone/>
            </a:pPr>
            <a:r>
              <a:rPr lang="en-US" sz="2400" dirty="0">
                <a:solidFill>
                  <a:srgbClr val="0070C0"/>
                </a:solidFill>
              </a:rPr>
              <a:t>-The outputs of the project </a:t>
            </a:r>
          </a:p>
          <a:p>
            <a:pPr marL="457200" lvl="1" indent="0" algn="just">
              <a:buNone/>
            </a:pPr>
            <a:r>
              <a:rPr lang="en-US" sz="2400" dirty="0">
                <a:solidFill>
                  <a:srgbClr val="0070C0"/>
                </a:solidFill>
              </a:rPr>
              <a:t>-News and events of the project</a:t>
            </a:r>
          </a:p>
          <a:p>
            <a:pPr marL="457200" lvl="1" indent="0" algn="just">
              <a:buNone/>
            </a:pPr>
            <a:r>
              <a:rPr lang="en-US" sz="2400" dirty="0">
                <a:solidFill>
                  <a:srgbClr val="0070C0"/>
                </a:solidFill>
              </a:rPr>
              <a:t>-Dissemination activities of the </a:t>
            </a:r>
            <a:r>
              <a:rPr lang="en-US" sz="2400" dirty="0" smtClean="0">
                <a:solidFill>
                  <a:srgbClr val="0070C0"/>
                </a:solidFill>
              </a:rPr>
              <a:t>project</a:t>
            </a:r>
          </a:p>
          <a:p>
            <a:pPr algn="just"/>
            <a:r>
              <a:rPr lang="en-US" sz="2400" dirty="0">
                <a:solidFill>
                  <a:srgbClr val="0070C0"/>
                </a:solidFill>
              </a:rPr>
              <a:t>Seven (7) Policy meetings/workshops </a:t>
            </a:r>
            <a:endParaRPr lang="en-US" sz="2400" dirty="0" smtClean="0">
              <a:solidFill>
                <a:srgbClr val="0070C0"/>
              </a:solidFill>
            </a:endParaRPr>
          </a:p>
          <a:p>
            <a:pPr algn="just"/>
            <a:r>
              <a:rPr lang="en-US" sz="2400" dirty="0" smtClean="0">
                <a:solidFill>
                  <a:srgbClr val="0070C0"/>
                </a:solidFill>
              </a:rPr>
              <a:t>A </a:t>
            </a:r>
            <a:r>
              <a:rPr lang="en-US" sz="2400" dirty="0">
                <a:solidFill>
                  <a:srgbClr val="0070C0"/>
                </a:solidFill>
              </a:rPr>
              <a:t>Final Conference </a:t>
            </a:r>
            <a:r>
              <a:rPr lang="en-US" sz="2400" dirty="0" smtClean="0">
                <a:solidFill>
                  <a:srgbClr val="0070C0"/>
                </a:solidFill>
              </a:rPr>
              <a:t>in Athens</a:t>
            </a:r>
            <a:endParaRPr lang="el-GR" sz="2400" dirty="0">
              <a:solidFill>
                <a:srgbClr val="0070C0"/>
              </a:solidFill>
            </a:endParaRPr>
          </a:p>
        </p:txBody>
      </p:sp>
      <p:pic>
        <p:nvPicPr>
          <p:cNvPr id="5"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8218078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54245"/>
            <a:ext cx="10820400" cy="978795"/>
          </a:xfrm>
        </p:spPr>
        <p:txBody>
          <a:bodyPr>
            <a:normAutofit fontScale="90000"/>
          </a:bodyPr>
          <a:lstStyle/>
          <a:p>
            <a:pPr algn="ctr"/>
            <a:r>
              <a:rPr lang="en-US" sz="3100" b="1" i="1" dirty="0" smtClean="0">
                <a:solidFill>
                  <a:srgbClr val="002060"/>
                </a:solidFill>
              </a:rPr>
              <a:t>E1 </a:t>
            </a:r>
            <a:r>
              <a:rPr lang="en-US" sz="3100" b="1" i="1" dirty="0" smtClean="0">
                <a:solidFill>
                  <a:srgbClr val="002060"/>
                </a:solidFill>
              </a:rPr>
              <a:t/>
            </a:r>
            <a:br>
              <a:rPr lang="en-US" sz="3100" b="1" i="1" dirty="0" smtClean="0">
                <a:solidFill>
                  <a:srgbClr val="002060"/>
                </a:solidFill>
              </a:rPr>
            </a:br>
            <a:r>
              <a:rPr lang="en-US" sz="2000" b="1" i="1" dirty="0" smtClean="0">
                <a:solidFill>
                  <a:srgbClr val="002060"/>
                </a:solidFill>
              </a:rPr>
              <a:t>Event title: CHARACTERISTICS AND SKILLS/COMPETENCIES OF YOUNG REFUGEES AND ASYLUM SEEKERS</a:t>
            </a:r>
            <a:endParaRPr lang="el-GR" sz="2000" b="1" i="1" dirty="0">
              <a:solidFill>
                <a:srgbClr val="002060"/>
              </a:solidFill>
            </a:endParaRPr>
          </a:p>
        </p:txBody>
      </p:sp>
      <p:sp>
        <p:nvSpPr>
          <p:cNvPr id="3" name="Content Placeholder 2"/>
          <p:cNvSpPr>
            <a:spLocks noGrp="1"/>
          </p:cNvSpPr>
          <p:nvPr>
            <p:ph idx="1"/>
          </p:nvPr>
        </p:nvSpPr>
        <p:spPr>
          <a:xfrm>
            <a:off x="647700" y="1424368"/>
            <a:ext cx="108204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TURKEY</a:t>
            </a:r>
          </a:p>
          <a:p>
            <a:r>
              <a:rPr lang="en-US" sz="2000" b="1" i="1" u="sng" dirty="0" smtClean="0">
                <a:solidFill>
                  <a:srgbClr val="0070C0"/>
                </a:solidFill>
              </a:rPr>
              <a:t>Activity Leading Organization</a:t>
            </a:r>
            <a:r>
              <a:rPr lang="en-US" sz="2000" dirty="0">
                <a:solidFill>
                  <a:srgbClr val="0070C0"/>
                </a:solidFill>
              </a:rPr>
              <a:t>: </a:t>
            </a:r>
            <a:r>
              <a:rPr lang="en-US" sz="2000" dirty="0" smtClean="0">
                <a:solidFill>
                  <a:srgbClr val="0070C0"/>
                </a:solidFill>
              </a:rPr>
              <a:t>National Ministry of Education</a:t>
            </a:r>
          </a:p>
          <a:p>
            <a:r>
              <a:rPr lang="en-US" sz="2000" b="1" i="1" u="sng" dirty="0" smtClean="0">
                <a:solidFill>
                  <a:srgbClr val="0070C0"/>
                </a:solidFill>
              </a:rPr>
              <a:t>Date</a:t>
            </a:r>
            <a:r>
              <a:rPr lang="en-US" sz="2000" dirty="0" smtClean="0">
                <a:solidFill>
                  <a:srgbClr val="0070C0"/>
                </a:solidFill>
              </a:rPr>
              <a:t>: 03-2018</a:t>
            </a: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Discuss </a:t>
            </a:r>
            <a:r>
              <a:rPr lang="en-US" sz="2000" dirty="0">
                <a:solidFill>
                  <a:srgbClr val="0070C0"/>
                </a:solidFill>
              </a:rPr>
              <a:t>and exchange ideas and aspects on the background report’s results, </a:t>
            </a:r>
            <a:r>
              <a:rPr lang="en-US" sz="2000" dirty="0" smtClean="0">
                <a:solidFill>
                  <a:srgbClr val="0070C0"/>
                </a:solidFill>
              </a:rPr>
              <a:t>in </a:t>
            </a:r>
            <a:r>
              <a:rPr lang="en-US" sz="2000" dirty="0">
                <a:solidFill>
                  <a:srgbClr val="0070C0"/>
                </a:solidFill>
              </a:rPr>
              <a:t>order </a:t>
            </a:r>
            <a:r>
              <a:rPr lang="en-US" sz="2000" dirty="0" smtClean="0">
                <a:solidFill>
                  <a:srgbClr val="0070C0"/>
                </a:solidFill>
              </a:rPr>
              <a:t>to (a</a:t>
            </a:r>
            <a:r>
              <a:rPr lang="en-US" sz="2000" dirty="0">
                <a:solidFill>
                  <a:srgbClr val="0070C0"/>
                </a:solidFill>
              </a:rPr>
              <a:t>) </a:t>
            </a:r>
            <a:r>
              <a:rPr lang="en-US" sz="2000" dirty="0" smtClean="0">
                <a:solidFill>
                  <a:srgbClr val="0070C0"/>
                </a:solidFill>
              </a:rPr>
              <a:t>initially </a:t>
            </a:r>
            <a:r>
              <a:rPr lang="en-US" sz="2000" dirty="0">
                <a:solidFill>
                  <a:srgbClr val="0070C0"/>
                </a:solidFill>
              </a:rPr>
              <a:t>inform about the </a:t>
            </a:r>
            <a:r>
              <a:rPr lang="en-US" sz="2000" dirty="0" err="1">
                <a:solidFill>
                  <a:srgbClr val="0070C0"/>
                </a:solidFill>
              </a:rPr>
              <a:t>I_ReF_SoS</a:t>
            </a:r>
            <a:r>
              <a:rPr lang="en-US" sz="2000" dirty="0">
                <a:solidFill>
                  <a:srgbClr val="0070C0"/>
                </a:solidFill>
              </a:rPr>
              <a:t> project (b) </a:t>
            </a:r>
            <a:r>
              <a:rPr lang="en-US" sz="2000" dirty="0" smtClean="0">
                <a:solidFill>
                  <a:srgbClr val="0070C0"/>
                </a:solidFill>
              </a:rPr>
              <a:t>identify </a:t>
            </a:r>
            <a:r>
              <a:rPr lang="en-US" sz="2000" dirty="0">
                <a:solidFill>
                  <a:srgbClr val="0070C0"/>
                </a:solidFill>
              </a:rPr>
              <a:t>eventual fields for </a:t>
            </a:r>
            <a:r>
              <a:rPr lang="en-US" sz="2000" dirty="0" err="1">
                <a:solidFill>
                  <a:srgbClr val="0070C0"/>
                </a:solidFill>
              </a:rPr>
              <a:t>I_ReF_SoS</a:t>
            </a:r>
            <a:r>
              <a:rPr lang="en-US" sz="2000" dirty="0">
                <a:solidFill>
                  <a:srgbClr val="0070C0"/>
                </a:solidFill>
              </a:rPr>
              <a:t> activities’ further development and potential impact. Twenty five (25) </a:t>
            </a:r>
            <a:r>
              <a:rPr lang="en-US" sz="2000" dirty="0">
                <a:solidFill>
                  <a:srgbClr val="0070C0"/>
                </a:solidFill>
              </a:rPr>
              <a:t>p</a:t>
            </a:r>
            <a:r>
              <a:rPr lang="en-US" sz="2000" dirty="0" smtClean="0">
                <a:solidFill>
                  <a:srgbClr val="0070C0"/>
                </a:solidFill>
              </a:rPr>
              <a:t>articipants (project </a:t>
            </a:r>
            <a:r>
              <a:rPr lang="en-US" sz="2000" dirty="0">
                <a:solidFill>
                  <a:srgbClr val="0070C0"/>
                </a:solidFill>
              </a:rPr>
              <a:t>“supporters” and/ or “end-users</a:t>
            </a:r>
            <a:r>
              <a:rPr lang="en-US" sz="2000" dirty="0" smtClean="0">
                <a:solidFill>
                  <a:srgbClr val="0070C0"/>
                </a:solidFill>
              </a:rPr>
              <a:t>”, </a:t>
            </a:r>
            <a:r>
              <a:rPr lang="en-US" sz="2000" dirty="0">
                <a:solidFill>
                  <a:srgbClr val="0070C0"/>
                </a:solidFill>
              </a:rPr>
              <a:t>decision/policy makers, national stakeholders, Refugees/asylum seekers </a:t>
            </a:r>
            <a:r>
              <a:rPr lang="en-US" sz="2000" dirty="0" smtClean="0">
                <a:solidFill>
                  <a:srgbClr val="0070C0"/>
                </a:solidFill>
              </a:rPr>
              <a:t>representatives).</a:t>
            </a:r>
            <a:endParaRPr lang="en-US" sz="2000" dirty="0" smtClean="0">
              <a:solidFill>
                <a:srgbClr val="0070C0"/>
              </a:solidFill>
            </a:endParaRP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a:solidFill>
                  <a:srgbClr val="0070C0"/>
                </a:solidFill>
              </a:rPr>
              <a:t>Turkish Background Report on Young Refugees</a:t>
            </a:r>
            <a:endParaRPr lang="el-GR" sz="2000" dirty="0">
              <a:solidFill>
                <a:srgbClr val="0070C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413560776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1245"/>
            <a:ext cx="10820400" cy="978795"/>
          </a:xfrm>
        </p:spPr>
        <p:txBody>
          <a:bodyPr>
            <a:normAutofit/>
          </a:bodyPr>
          <a:lstStyle/>
          <a:p>
            <a:pPr algn="ctr"/>
            <a:r>
              <a:rPr lang="en-US" sz="1800" b="1" i="1" dirty="0" smtClean="0">
                <a:solidFill>
                  <a:srgbClr val="002060"/>
                </a:solidFill>
              </a:rPr>
              <a:t>E2 </a:t>
            </a:r>
            <a:r>
              <a:rPr lang="en-US" sz="1800" b="1" i="1" dirty="0" smtClean="0">
                <a:solidFill>
                  <a:srgbClr val="002060"/>
                </a:solidFill>
              </a:rPr>
              <a:t/>
            </a:r>
            <a:br>
              <a:rPr lang="en-US" sz="1800" b="1" i="1" dirty="0" smtClean="0">
                <a:solidFill>
                  <a:srgbClr val="002060"/>
                </a:solidFill>
              </a:rPr>
            </a:br>
            <a:r>
              <a:rPr lang="en-US" sz="2000" b="1" i="1" dirty="0" smtClean="0">
                <a:solidFill>
                  <a:srgbClr val="002060"/>
                </a:solidFill>
              </a:rPr>
              <a:t>Event title: </a:t>
            </a:r>
            <a:r>
              <a:rPr lang="en-US" sz="2000" b="1" i="1" dirty="0">
                <a:solidFill>
                  <a:srgbClr val="002060"/>
                </a:solidFill>
              </a:rPr>
              <a:t>Qualifications, skills and competencies for integration of  third country Nationals into German labor market</a:t>
            </a:r>
            <a:endParaRPr lang="el-GR" sz="2000" b="1" i="1" dirty="0">
              <a:solidFill>
                <a:srgbClr val="002060"/>
              </a:solidFill>
            </a:endParaRPr>
          </a:p>
        </p:txBody>
      </p:sp>
      <p:sp>
        <p:nvSpPr>
          <p:cNvPr id="3" name="Content Placeholder 2"/>
          <p:cNvSpPr>
            <a:spLocks noGrp="1"/>
          </p:cNvSpPr>
          <p:nvPr>
            <p:ph idx="1"/>
          </p:nvPr>
        </p:nvSpPr>
        <p:spPr>
          <a:xfrm>
            <a:off x="495300" y="1576768"/>
            <a:ext cx="10985500" cy="4248217"/>
          </a:xfrm>
        </p:spPr>
        <p:txBody>
          <a:bodyPr>
            <a:normAutofit/>
          </a:bodyPr>
          <a:lstStyle/>
          <a:p>
            <a:r>
              <a:rPr lang="en-US" sz="2000" b="1" i="1" u="sng" dirty="0" smtClean="0">
                <a:solidFill>
                  <a:srgbClr val="0070C0"/>
                </a:solidFill>
              </a:rPr>
              <a:t>Country of Venue</a:t>
            </a:r>
            <a:r>
              <a:rPr lang="en-US" sz="2000" dirty="0" smtClean="0">
                <a:solidFill>
                  <a:srgbClr val="0070C0"/>
                </a:solidFill>
              </a:rPr>
              <a:t>: GERMANY</a:t>
            </a:r>
          </a:p>
          <a:p>
            <a:r>
              <a:rPr lang="en-US" sz="2000" b="1" i="1" u="sng" dirty="0" smtClean="0">
                <a:solidFill>
                  <a:srgbClr val="0070C0"/>
                </a:solidFill>
              </a:rPr>
              <a:t>Activity Leading Organization</a:t>
            </a:r>
            <a:r>
              <a:rPr lang="en-US" sz="2000" dirty="0">
                <a:solidFill>
                  <a:srgbClr val="0070C0"/>
                </a:solidFill>
              </a:rPr>
              <a:t>: DEKRA AKADEMIE GMBH</a:t>
            </a:r>
            <a:endParaRPr lang="en-US" sz="2000" dirty="0" smtClean="0">
              <a:solidFill>
                <a:srgbClr val="0070C0"/>
              </a:solidFill>
            </a:endParaRPr>
          </a:p>
          <a:p>
            <a:r>
              <a:rPr lang="en-US" sz="2000" b="1" i="1" u="sng" dirty="0" smtClean="0">
                <a:solidFill>
                  <a:srgbClr val="0070C0"/>
                </a:solidFill>
              </a:rPr>
              <a:t>Date</a:t>
            </a:r>
            <a:r>
              <a:rPr lang="en-US" sz="2000" dirty="0" smtClean="0">
                <a:solidFill>
                  <a:srgbClr val="0070C0"/>
                </a:solidFill>
              </a:rPr>
              <a:t>: </a:t>
            </a:r>
            <a:r>
              <a:rPr lang="en-US" sz="2000" dirty="0" smtClean="0">
                <a:solidFill>
                  <a:srgbClr val="0070C0"/>
                </a:solidFill>
              </a:rPr>
              <a:t>03-2018</a:t>
            </a:r>
            <a:endParaRPr lang="en-US" sz="2000" dirty="0" smtClean="0">
              <a:solidFill>
                <a:srgbClr val="0070C0"/>
              </a:solidFill>
            </a:endParaRPr>
          </a:p>
          <a:p>
            <a:pPr algn="just"/>
            <a:r>
              <a:rPr lang="en-US" sz="2000" b="1" i="1" u="sng" dirty="0">
                <a:solidFill>
                  <a:srgbClr val="0070C0"/>
                </a:solidFill>
              </a:rPr>
              <a:t>Short </a:t>
            </a:r>
            <a:r>
              <a:rPr lang="en-US" sz="2000" b="1" i="1" u="sng" dirty="0" smtClean="0">
                <a:solidFill>
                  <a:srgbClr val="0070C0"/>
                </a:solidFill>
              </a:rPr>
              <a:t>Description</a:t>
            </a:r>
            <a:r>
              <a:rPr lang="en-US" sz="2000" dirty="0">
                <a:solidFill>
                  <a:srgbClr val="0070C0"/>
                </a:solidFill>
              </a:rPr>
              <a:t>: </a:t>
            </a:r>
            <a:r>
              <a:rPr lang="en-US" sz="2000" dirty="0" smtClean="0">
                <a:solidFill>
                  <a:srgbClr val="0070C0"/>
                </a:solidFill>
              </a:rPr>
              <a:t>Discuss </a:t>
            </a:r>
            <a:r>
              <a:rPr lang="en-US" sz="2000" dirty="0">
                <a:solidFill>
                  <a:srgbClr val="0070C0"/>
                </a:solidFill>
              </a:rPr>
              <a:t>and exchange ideas and aspects on the background report’s results, </a:t>
            </a:r>
            <a:r>
              <a:rPr lang="en-US" sz="2000" dirty="0" smtClean="0">
                <a:solidFill>
                  <a:srgbClr val="0070C0"/>
                </a:solidFill>
              </a:rPr>
              <a:t>in </a:t>
            </a:r>
            <a:r>
              <a:rPr lang="en-US" sz="2000" dirty="0">
                <a:solidFill>
                  <a:srgbClr val="0070C0"/>
                </a:solidFill>
              </a:rPr>
              <a:t>order </a:t>
            </a:r>
            <a:r>
              <a:rPr lang="en-US" sz="2000" dirty="0" smtClean="0">
                <a:solidFill>
                  <a:srgbClr val="0070C0"/>
                </a:solidFill>
              </a:rPr>
              <a:t>to (a</a:t>
            </a:r>
            <a:r>
              <a:rPr lang="en-US" sz="2000" dirty="0">
                <a:solidFill>
                  <a:srgbClr val="0070C0"/>
                </a:solidFill>
              </a:rPr>
              <a:t>) </a:t>
            </a:r>
            <a:r>
              <a:rPr lang="en-US" sz="2000" dirty="0" smtClean="0">
                <a:solidFill>
                  <a:srgbClr val="0070C0"/>
                </a:solidFill>
              </a:rPr>
              <a:t>finalize </a:t>
            </a:r>
            <a:r>
              <a:rPr lang="en-US" sz="2000" dirty="0">
                <a:solidFill>
                  <a:srgbClr val="0070C0"/>
                </a:solidFill>
              </a:rPr>
              <a:t>results (b) </a:t>
            </a:r>
            <a:r>
              <a:rPr lang="en-US" sz="2000" dirty="0" smtClean="0">
                <a:solidFill>
                  <a:srgbClr val="0070C0"/>
                </a:solidFill>
              </a:rPr>
              <a:t>initially </a:t>
            </a:r>
            <a:r>
              <a:rPr lang="en-US" sz="2000" dirty="0">
                <a:solidFill>
                  <a:srgbClr val="0070C0"/>
                </a:solidFill>
              </a:rPr>
              <a:t>inform about </a:t>
            </a:r>
            <a:r>
              <a:rPr lang="en-US" sz="2000" dirty="0" smtClean="0">
                <a:solidFill>
                  <a:srgbClr val="0070C0"/>
                </a:solidFill>
              </a:rPr>
              <a:t>the </a:t>
            </a:r>
            <a:r>
              <a:rPr lang="en-US" sz="2000" dirty="0">
                <a:solidFill>
                  <a:srgbClr val="0070C0"/>
                </a:solidFill>
              </a:rPr>
              <a:t>project (c) </a:t>
            </a:r>
            <a:r>
              <a:rPr lang="en-US" sz="2000" dirty="0" smtClean="0">
                <a:solidFill>
                  <a:srgbClr val="0070C0"/>
                </a:solidFill>
              </a:rPr>
              <a:t>identify </a:t>
            </a:r>
            <a:r>
              <a:rPr lang="en-US" sz="2000" dirty="0">
                <a:solidFill>
                  <a:srgbClr val="0070C0"/>
                </a:solidFill>
              </a:rPr>
              <a:t>eventual fields for </a:t>
            </a:r>
            <a:r>
              <a:rPr lang="en-US" sz="2000" dirty="0" err="1">
                <a:solidFill>
                  <a:srgbClr val="0070C0"/>
                </a:solidFill>
              </a:rPr>
              <a:t>I_ReF_SoS</a:t>
            </a:r>
            <a:r>
              <a:rPr lang="en-US" sz="2000" dirty="0">
                <a:solidFill>
                  <a:srgbClr val="0070C0"/>
                </a:solidFill>
              </a:rPr>
              <a:t> activities’ further development and potential impact. Twenty five (25) </a:t>
            </a:r>
            <a:r>
              <a:rPr lang="en-US" sz="2000" dirty="0" smtClean="0">
                <a:solidFill>
                  <a:srgbClr val="0070C0"/>
                </a:solidFill>
              </a:rPr>
              <a:t>participants (project </a:t>
            </a:r>
            <a:r>
              <a:rPr lang="en-US" sz="2000" dirty="0">
                <a:solidFill>
                  <a:srgbClr val="0070C0"/>
                </a:solidFill>
              </a:rPr>
              <a:t>“supporters” and/ or “end-users”, as social partners, industry representatives, PES representatives, decision/policy makers, national stakeholders, Refugees/asylum seekers representatives</a:t>
            </a:r>
            <a:r>
              <a:rPr lang="en-US" sz="2000" dirty="0" smtClean="0">
                <a:solidFill>
                  <a:srgbClr val="0070C0"/>
                </a:solidFill>
              </a:rPr>
              <a:t>.</a:t>
            </a:r>
          </a:p>
          <a:p>
            <a:pPr algn="just"/>
            <a:r>
              <a:rPr lang="en-US" sz="2000" b="1" i="1" u="sng" dirty="0" smtClean="0">
                <a:solidFill>
                  <a:srgbClr val="0070C0"/>
                </a:solidFill>
              </a:rPr>
              <a:t>Intellectual Outputs Covered</a:t>
            </a:r>
            <a:r>
              <a:rPr lang="en-US" sz="2000" dirty="0" smtClean="0">
                <a:solidFill>
                  <a:srgbClr val="0070C0"/>
                </a:solidFill>
              </a:rPr>
              <a:t>: </a:t>
            </a:r>
            <a:r>
              <a:rPr lang="en-US" sz="2000" dirty="0">
                <a:solidFill>
                  <a:srgbClr val="0070C0"/>
                </a:solidFill>
              </a:rPr>
              <a:t>German Report on  Labour Market  for Young Refugees</a:t>
            </a:r>
            <a:endParaRPr lang="el-GR" sz="2000" dirty="0">
              <a:solidFill>
                <a:srgbClr val="0070C0"/>
              </a:solidFill>
            </a:endParaRPr>
          </a:p>
        </p:txBody>
      </p:sp>
      <p:pic>
        <p:nvPicPr>
          <p:cNvPr id="4" name="Picture 15" descr="EU flag-Erasmus+_vect_P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79525"/>
            <a:ext cx="2428749" cy="77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a:blip r:embed="rId3"/>
          <a:stretch>
            <a:fillRect/>
          </a:stretch>
        </p:blipFill>
        <p:spPr>
          <a:xfrm>
            <a:off x="9546672" y="6079525"/>
            <a:ext cx="2645328" cy="778476"/>
          </a:xfrm>
          <a:prstGeom prst="rect">
            <a:avLst/>
          </a:prstGeom>
        </p:spPr>
      </p:pic>
    </p:spTree>
    <p:extLst>
      <p:ext uri="{BB962C8B-B14F-4D97-AF65-F5344CB8AC3E}">
        <p14:creationId xmlns:p14="http://schemas.microsoft.com/office/powerpoint/2010/main" val="428278409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Γωνίες">
  <a:themeElements>
    <a:clrScheme name="Γωνίες">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Γωνίες">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Γωνίες">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236</TotalTime>
  <Words>1335</Words>
  <Application>Microsoft Office PowerPoint</Application>
  <PresentationFormat>Προσαρμογή</PresentationFormat>
  <Paragraphs>85</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Γωνίες</vt:lpstr>
      <vt:lpstr>“Innovative Response for Facilitating Young Refugees’ Social Support” I_ReF_SoS   Under Grant Agreement: No 2017-2-EL02-KA205-003219   Kick-off Meeting - 15 &amp; 16 November 2017 </vt:lpstr>
      <vt:lpstr>Dissemination Activities</vt:lpstr>
      <vt:lpstr>target groups:</vt:lpstr>
      <vt:lpstr>dissemination activities aim at:</vt:lpstr>
      <vt:lpstr>Dissemination areas</vt:lpstr>
      <vt:lpstr>Dissemination ACTIVITIES</vt:lpstr>
      <vt:lpstr>Dissemination ACTIVITIES</vt:lpstr>
      <vt:lpstr>E1  Event title: CHARACTERISTICS AND SKILLS/COMPETENCIES OF YOUNG REFUGEES AND ASYLUM SEEKERS</vt:lpstr>
      <vt:lpstr>E2  Event title: Qualifications, skills and competencies for integration of  third country Nationals into German labor market</vt:lpstr>
      <vt:lpstr>E3  Event title: Design and Production of counselling/guidance output </vt:lpstr>
      <vt:lpstr>E4  Event title: Fast track Linguistic training of young refugees and asylum seekers /Active Vocational Guidance on technical professions</vt:lpstr>
      <vt:lpstr>Event identification: E5  Event title: An Integrated evaluation of counselling/guidance methodology  for  young refugees and asylum seekers</vt:lpstr>
      <vt:lpstr>Event identification: E6  Event title: The  I_ReF_SoS project results and the integration into Turkish system</vt:lpstr>
      <vt:lpstr>Event identification: E7  Event title: The  I_ReF_SoS project results and the integration into German system</vt:lpstr>
      <vt:lpstr>E8  Event title: Transnational conference on I_ReF_SoS project results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ESTEEM  Enhancing Social Sciences Graduates Trasversal Enterpreneurial and Employment Skills  (23644 TRM-00001)  Kick Off Meeting  Athens, 30/11 – 1/12, 2016</dc:title>
  <dc:creator>prokopis</dc:creator>
  <cp:lastModifiedBy>pcv</cp:lastModifiedBy>
  <cp:revision>39</cp:revision>
  <dcterms:created xsi:type="dcterms:W3CDTF">2016-11-25T10:26:50Z</dcterms:created>
  <dcterms:modified xsi:type="dcterms:W3CDTF">2017-11-13T09:40:47Z</dcterms:modified>
</cp:coreProperties>
</file>