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4"/>
  </p:notesMasterIdLst>
  <p:sldIdLst>
    <p:sldId id="256" r:id="rId2"/>
    <p:sldId id="260" r:id="rId3"/>
    <p:sldId id="283" r:id="rId4"/>
    <p:sldId id="288" r:id="rId5"/>
    <p:sldId id="293" r:id="rId6"/>
    <p:sldId id="294" r:id="rId7"/>
    <p:sldId id="295" r:id="rId8"/>
    <p:sldId id="289" r:id="rId9"/>
    <p:sldId id="290" r:id="rId10"/>
    <p:sldId id="291" r:id="rId11"/>
    <p:sldId id="292" r:id="rId12"/>
    <p:sldId id="286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4" d="100"/>
          <a:sy n="54" d="100"/>
        </p:scale>
        <p:origin x="-1616" y="-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DE27A-6287-4A04-A22D-60BD2FDF8202}" type="datetimeFigureOut">
              <a:rPr lang="el-GR" smtClean="0"/>
              <a:pPr/>
              <a:t>5/12/2019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36F90-0835-4FB6-9CA7-C18307EDA02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36F90-0835-4FB6-9CA7-C18307EDA024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1801144-003A-4832-AA8C-3F10F7B857AE}" type="datetimeFigureOut">
              <a:rPr lang="el-GR" smtClean="0"/>
              <a:pPr/>
              <a:t>5/12/2019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1144-003A-4832-AA8C-3F10F7B857AE}" type="datetimeFigureOut">
              <a:rPr lang="el-GR" smtClean="0"/>
              <a:pPr/>
              <a:t>5/12/2019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1144-003A-4832-AA8C-3F10F7B857AE}" type="datetimeFigureOut">
              <a:rPr lang="el-GR" smtClean="0"/>
              <a:pPr/>
              <a:t>5/12/2019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1144-003A-4832-AA8C-3F10F7B857AE}" type="datetimeFigureOut">
              <a:rPr lang="el-GR" smtClean="0"/>
              <a:pPr/>
              <a:t>5/12/2019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1144-003A-4832-AA8C-3F10F7B857AE}" type="datetimeFigureOut">
              <a:rPr lang="el-GR" smtClean="0"/>
              <a:pPr/>
              <a:t>5/12/2019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1144-003A-4832-AA8C-3F10F7B857AE}" type="datetimeFigureOut">
              <a:rPr lang="el-GR" smtClean="0"/>
              <a:pPr/>
              <a:t>5/12/2019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1801144-003A-4832-AA8C-3F10F7B857AE}" type="datetimeFigureOut">
              <a:rPr lang="el-GR" smtClean="0"/>
              <a:pPr/>
              <a:t>5/12/2019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1801144-003A-4832-AA8C-3F10F7B857AE}" type="datetimeFigureOut">
              <a:rPr lang="el-GR" smtClean="0"/>
              <a:pPr/>
              <a:t>5/12/2019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1144-003A-4832-AA8C-3F10F7B857AE}" type="datetimeFigureOut">
              <a:rPr lang="el-GR" smtClean="0"/>
              <a:pPr/>
              <a:t>5/12/2019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1144-003A-4832-AA8C-3F10F7B857AE}" type="datetimeFigureOut">
              <a:rPr lang="el-GR" smtClean="0"/>
              <a:pPr/>
              <a:t>5/12/2019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1144-003A-4832-AA8C-3F10F7B857AE}" type="datetimeFigureOut">
              <a:rPr lang="el-GR" smtClean="0"/>
              <a:pPr/>
              <a:t>5/12/2019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1801144-003A-4832-AA8C-3F10F7B857AE}" type="datetimeFigureOut">
              <a:rPr lang="el-GR" smtClean="0"/>
              <a:pPr/>
              <a:t>5/12/2019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4C481B8-6F90-4E93-AEB6-71D81177BFA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5.xml"/><Relationship Id="rId7" Type="http://schemas.openxmlformats.org/officeDocument/2006/relationships/slide" Target="slide8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image" Target="../media/image2.png"/><Relationship Id="rId5" Type="http://schemas.openxmlformats.org/officeDocument/2006/relationships/image" Target="../media/image3.wmf"/><Relationship Id="rId10" Type="http://schemas.openxmlformats.org/officeDocument/2006/relationships/slide" Target="slide12.xml"/><Relationship Id="rId4" Type="http://schemas.openxmlformats.org/officeDocument/2006/relationships/slide" Target="slide6.xml"/><Relationship Id="rId9" Type="http://schemas.openxmlformats.org/officeDocument/2006/relationships/slide" Target="slide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6143644"/>
            <a:ext cx="5286380" cy="50006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GB" sz="1000" b="1" dirty="0" smtClean="0">
                <a:ln w="6350">
                  <a:noFill/>
                </a:ln>
                <a:solidFill>
                  <a:schemeClr val="bg1"/>
                </a:solidFill>
                <a:latin typeface="Arial Black" pitchFamily="34" charset="0"/>
                <a:ea typeface="+mj-ea"/>
                <a:cs typeface="+mj-cs"/>
              </a:rPr>
              <a:t>No </a:t>
            </a:r>
            <a:r>
              <a:rPr lang="de-AT" sz="1000" b="1" dirty="0" smtClean="0">
                <a:ln w="6350">
                  <a:noFill/>
                </a:ln>
                <a:solidFill>
                  <a:schemeClr val="bg1"/>
                </a:solidFill>
                <a:latin typeface="Arial Black" pitchFamily="34" charset="0"/>
                <a:ea typeface="+mj-ea"/>
                <a:cs typeface="+mj-cs"/>
              </a:rPr>
              <a:t>2017-2-EL02-KA205</a:t>
            </a:r>
            <a:r>
              <a:rPr lang="de-AT" sz="1000" b="1" dirty="0" smtClean="0">
                <a:ln w="6350">
                  <a:noFill/>
                </a:ln>
                <a:solidFill>
                  <a:schemeClr val="bg1"/>
                </a:solidFill>
                <a:ea typeface="+mj-ea"/>
                <a:cs typeface="+mj-cs"/>
              </a:rPr>
              <a:t>-003219</a:t>
            </a:r>
            <a:r>
              <a:rPr lang="el-GR" sz="1000" b="1" dirty="0" smtClean="0">
                <a:ln w="6350">
                  <a:noFill/>
                </a:ln>
                <a:solidFill>
                  <a:schemeClr val="bg1"/>
                </a:solidFill>
                <a:ea typeface="+mj-ea"/>
                <a:cs typeface="+mj-cs"/>
              </a:rPr>
              <a:t>: </a:t>
            </a:r>
            <a:r>
              <a:rPr lang="el-GR" sz="900" b="1" dirty="0" smtClean="0">
                <a:ln w="6350">
                  <a:noFill/>
                </a:ln>
                <a:solidFill>
                  <a:schemeClr val="bg1"/>
                </a:solidFill>
                <a:ea typeface="+mj-ea"/>
                <a:cs typeface="+mj-cs"/>
              </a:rPr>
              <a:t>ΣΤΡΑΤΗΓΙΚΗ ΣΥΜΠΡΑΞΗ ΓΙΑ ΤΗΝ ΝΕΟΛΑΙΑ</a:t>
            </a:r>
            <a:endParaRPr lang="en-US" sz="1000" b="1" dirty="0" smtClean="0">
              <a:ln w="6350">
                <a:noFill/>
              </a:ln>
              <a:solidFill>
                <a:schemeClr val="bg1"/>
              </a:solidFill>
              <a:ea typeface="+mj-ea"/>
              <a:cs typeface="+mj-cs"/>
            </a:endParaRPr>
          </a:p>
          <a:p>
            <a:endParaRPr lang="el-GR" dirty="0"/>
          </a:p>
        </p:txBody>
      </p:sp>
      <p:pic>
        <p:nvPicPr>
          <p:cNvPr id="7" name="6 - Εικόνα" descr="Εικόνα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3071810"/>
            <a:ext cx="285752" cy="285752"/>
          </a:xfrm>
          <a:prstGeom prst="rect">
            <a:avLst/>
          </a:prstGeom>
        </p:spPr>
      </p:pic>
      <p:sp>
        <p:nvSpPr>
          <p:cNvPr id="14" name="13 - TextBox"/>
          <p:cNvSpPr txBox="1"/>
          <p:nvPr/>
        </p:nvSpPr>
        <p:spPr>
          <a:xfrm>
            <a:off x="1714480" y="3429000"/>
            <a:ext cx="5715040" cy="22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l-GR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Με βάση τα αποτελέσματα του Ευρωπαϊκού Προγράμματος</a:t>
            </a:r>
            <a:r>
              <a:rPr lang="en-US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ERASMUS+ </a:t>
            </a:r>
            <a:r>
              <a:rPr lang="en-US" sz="11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i.Ref.SoS</a:t>
            </a:r>
            <a:r>
              <a:rPr lang="el-GR" sz="1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endParaRPr lang="el-GR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5" name="2 - Υπότιτλος"/>
          <p:cNvSpPr txBox="1">
            <a:spLocks/>
          </p:cNvSpPr>
          <p:nvPr/>
        </p:nvSpPr>
        <p:spPr>
          <a:xfrm>
            <a:off x="428596" y="1357298"/>
            <a:ext cx="5143536" cy="12858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ctr"/>
            <a:endParaRPr kumimoji="0" lang="el-GR" sz="5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" name="15 - Εικόνα" descr="Εικόνα3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9025" y="71414"/>
            <a:ext cx="1785950" cy="785818"/>
          </a:xfrm>
          <a:prstGeom prst="rect">
            <a:avLst/>
          </a:prstGeom>
        </p:spPr>
      </p:pic>
      <p:sp>
        <p:nvSpPr>
          <p:cNvPr id="18" name="17 - TextBox"/>
          <p:cNvSpPr txBox="1"/>
          <p:nvPr/>
        </p:nvSpPr>
        <p:spPr>
          <a:xfrm>
            <a:off x="357158" y="1643050"/>
            <a:ext cx="8358246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«Ολοκληρωμένη Προσέγγιση για την </a:t>
            </a:r>
            <a:r>
              <a:rPr lang="el-GR" b="1" dirty="0" smtClean="0">
                <a:solidFill>
                  <a:schemeClr val="bg1"/>
                </a:solidFill>
              </a:rPr>
              <a:t>Ομαλή </a:t>
            </a:r>
            <a:r>
              <a:rPr lang="el-GR" b="1" dirty="0" smtClean="0">
                <a:solidFill>
                  <a:schemeClr val="bg1"/>
                </a:solidFill>
              </a:rPr>
              <a:t>Π</a:t>
            </a:r>
            <a:r>
              <a:rPr lang="el-GR" b="1" dirty="0" smtClean="0">
                <a:solidFill>
                  <a:schemeClr val="bg1"/>
                </a:solidFill>
              </a:rPr>
              <a:t>ρόσβαση </a:t>
            </a:r>
            <a:r>
              <a:rPr lang="el-GR" b="1" dirty="0" smtClean="0">
                <a:solidFill>
                  <a:schemeClr val="bg1"/>
                </a:solidFill>
              </a:rPr>
              <a:t>των </a:t>
            </a:r>
          </a:p>
          <a:p>
            <a:pPr algn="ctr"/>
            <a:r>
              <a:rPr lang="el-GR" b="1" dirty="0" smtClean="0">
                <a:solidFill>
                  <a:schemeClr val="bg1"/>
                </a:solidFill>
              </a:rPr>
              <a:t>Προσφύγων &amp; Αιτούντων Άσυλο στην </a:t>
            </a:r>
            <a:r>
              <a:rPr lang="el-GR" b="1" dirty="0" smtClean="0">
                <a:solidFill>
                  <a:schemeClr val="bg1"/>
                </a:solidFill>
              </a:rPr>
              <a:t>Ε</a:t>
            </a:r>
            <a:r>
              <a:rPr lang="el-GR" b="1" dirty="0" smtClean="0">
                <a:solidFill>
                  <a:schemeClr val="bg1"/>
                </a:solidFill>
              </a:rPr>
              <a:t>παγγελματική Κατάρτιση</a:t>
            </a:r>
            <a:r>
              <a:rPr lang="el-GR" b="1" dirty="0" smtClean="0">
                <a:solidFill>
                  <a:schemeClr val="bg1"/>
                </a:solidFill>
              </a:rPr>
              <a:t>» 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428596" y="4714884"/>
            <a:ext cx="8715404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l-GR" b="1" dirty="0" smtClean="0"/>
              <a:t>ΑΘΗΝΑ ΛΑΖΟΥ</a:t>
            </a:r>
          </a:p>
          <a:p>
            <a:endParaRPr lang="el-GR" b="1" dirty="0" smtClean="0"/>
          </a:p>
          <a:p>
            <a:r>
              <a:rPr lang="el-GR" b="1" dirty="0" smtClean="0"/>
              <a:t>Προϊσταμένη </a:t>
            </a:r>
            <a:r>
              <a:rPr lang="el-GR" b="1" dirty="0" smtClean="0"/>
              <a:t>Διεύθυνσης Επαγγελματικής </a:t>
            </a:r>
            <a:r>
              <a:rPr lang="el-GR" b="1" dirty="0" smtClean="0"/>
              <a:t>Κατάρτισης Ενηλίκων – </a:t>
            </a:r>
            <a:r>
              <a:rPr lang="el-GR" b="1" dirty="0" smtClean="0"/>
              <a:t>ΟΑΕΔ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IO5:</a:t>
            </a:r>
            <a:r>
              <a:rPr lang="el-GR" sz="3200" b="1" dirty="0" smtClean="0"/>
              <a:t> </a:t>
            </a:r>
            <a:r>
              <a:rPr lang="el-GR" sz="2800" b="1" spc="-300" dirty="0" smtClean="0"/>
              <a:t>Γλωσσική και Διαπολιτισμική Κατάρτιση </a:t>
            </a:r>
            <a:endParaRPr lang="el-GR" sz="2400" b="1" spc="-3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108534"/>
          </a:xfrm>
        </p:spPr>
        <p:txBody>
          <a:bodyPr>
            <a:normAutofit/>
          </a:bodyPr>
          <a:lstStyle/>
          <a:p>
            <a:pPr lvl="0" algn="just">
              <a:buNone/>
            </a:pPr>
            <a:endParaRPr lang="el-GR" sz="2400" b="1" dirty="0" smtClean="0"/>
          </a:p>
          <a:p>
            <a:pPr algn="just"/>
            <a:r>
              <a:rPr lang="el-GR" sz="3000" b="1" dirty="0" smtClean="0"/>
              <a:t>Διαπολιτισμικό</a:t>
            </a:r>
            <a:r>
              <a:rPr lang="el-GR" b="1" dirty="0" smtClean="0"/>
              <a:t> </a:t>
            </a:r>
            <a:r>
              <a:rPr lang="el-GR" sz="2400" dirty="0" smtClean="0"/>
              <a:t>μάθημα κατάρτισης, που προωθεί:</a:t>
            </a:r>
          </a:p>
          <a:p>
            <a:pPr lvl="0" algn="just"/>
            <a:endParaRPr lang="el-GR" sz="2400" dirty="0" smtClean="0"/>
          </a:p>
          <a:p>
            <a:pPr lvl="1" algn="just"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Την πληροφόρηση </a:t>
            </a:r>
            <a:r>
              <a:rPr lang="el-GR" sz="2200" dirty="0" smtClean="0">
                <a:solidFill>
                  <a:schemeClr val="tx1"/>
                </a:solidFill>
              </a:rPr>
              <a:t>και γνώση για τον πολιτισμό και την κατανόηση των πολιτισμικών διαφορών </a:t>
            </a:r>
          </a:p>
          <a:p>
            <a:pPr lvl="0" algn="just">
              <a:buFont typeface="Wingdings" pitchFamily="2" charset="2"/>
              <a:buChar char="Ø"/>
            </a:pPr>
            <a:endParaRPr lang="el-GR" sz="2400" dirty="0" smtClean="0"/>
          </a:p>
          <a:p>
            <a:pPr lvl="1" algn="just">
              <a:buFont typeface="Wingdings" pitchFamily="2" charset="2"/>
              <a:buChar char="Ø"/>
            </a:pPr>
            <a:r>
              <a:rPr lang="el-GR" b="1" spc="-150" dirty="0" smtClean="0">
                <a:solidFill>
                  <a:schemeClr val="tx1"/>
                </a:solidFill>
              </a:rPr>
              <a:t>Την ανάπτυξη</a:t>
            </a:r>
            <a:r>
              <a:rPr lang="el-GR" sz="2200" spc="-150" dirty="0" smtClean="0">
                <a:solidFill>
                  <a:schemeClr val="tx1"/>
                </a:solidFill>
              </a:rPr>
              <a:t>  δεξιοτήτων, στάσεων και συμπεριφορών αποτελεσματικής επικοινωνίας.</a:t>
            </a:r>
          </a:p>
          <a:p>
            <a:pPr lvl="0" algn="just"/>
            <a:endParaRPr lang="el-GR" sz="2400" b="1" dirty="0" smtClean="0"/>
          </a:p>
          <a:p>
            <a:pPr lvl="0" algn="just"/>
            <a:endParaRPr lang="el-GR" b="1" dirty="0" smtClean="0"/>
          </a:p>
        </p:txBody>
      </p:sp>
      <p:pic>
        <p:nvPicPr>
          <p:cNvPr id="17" name="16 - Εικόνα" descr="Εικόνα3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2976" cy="642918"/>
          </a:xfrm>
          <a:prstGeom prst="rect">
            <a:avLst/>
          </a:prstGeom>
        </p:spPr>
      </p:pic>
      <p:sp>
        <p:nvSpPr>
          <p:cNvPr id="19" name="18 - Κουμπί ενέργειας: Αρχή">
            <a:hlinkClick r:id="rId3" action="ppaction://hlinksldjump" highlightClick="1"/>
          </p:cNvPr>
          <p:cNvSpPr/>
          <p:nvPr/>
        </p:nvSpPr>
        <p:spPr>
          <a:xfrm>
            <a:off x="7715272" y="5786454"/>
            <a:ext cx="714380" cy="571504"/>
          </a:xfrm>
          <a:prstGeom prst="actionButtonBeginning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spc="-150" dirty="0" smtClean="0"/>
              <a:t>IO</a:t>
            </a:r>
            <a:r>
              <a:rPr lang="el-GR" sz="2800" b="1" spc="-150" dirty="0" smtClean="0"/>
              <a:t>6</a:t>
            </a:r>
            <a:r>
              <a:rPr lang="en-US" sz="2800" b="1" spc="-150" dirty="0" smtClean="0"/>
              <a:t>:</a:t>
            </a:r>
            <a:r>
              <a:rPr lang="el-GR" sz="2800" b="1" spc="-150" dirty="0" smtClean="0"/>
              <a:t> </a:t>
            </a:r>
            <a:r>
              <a:rPr lang="el-GR" sz="2800" b="1" spc="-150" dirty="0" smtClean="0"/>
              <a:t>Ενεργός Επαγγελματικός Προσανατολισμός </a:t>
            </a:r>
            <a:endParaRPr lang="el-GR" sz="2000" b="1" spc="-15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143404"/>
          </a:xfrm>
        </p:spPr>
        <p:txBody>
          <a:bodyPr>
            <a:normAutofit fontScale="77500" lnSpcReduction="20000"/>
          </a:bodyPr>
          <a:lstStyle/>
          <a:p>
            <a:pPr lvl="0" algn="ctr"/>
            <a:endParaRPr lang="el-GR" sz="2400" b="1" dirty="0" smtClean="0"/>
          </a:p>
          <a:p>
            <a:pPr lvl="0" algn="ctr">
              <a:buNone/>
            </a:pPr>
            <a:r>
              <a:rPr lang="el-GR" sz="2400" b="1" dirty="0" smtClean="0"/>
              <a:t>Πιλοτική Εφαρμογή Επαγγελματικού Προσανατολισμού</a:t>
            </a:r>
          </a:p>
          <a:p>
            <a:pPr lvl="0" algn="ctr">
              <a:buNone/>
            </a:pPr>
            <a:endParaRPr lang="el-GR" sz="2400" b="1" dirty="0" smtClean="0"/>
          </a:p>
          <a:p>
            <a:pPr algn="just"/>
            <a:r>
              <a:rPr lang="el-GR" sz="2000" b="1" spc="-150" dirty="0" smtClean="0"/>
              <a:t>Σύνολο: 106 ώρες (84 ώρες </a:t>
            </a:r>
            <a:r>
              <a:rPr lang="el-GR" sz="2000" b="1" spc="-150" dirty="0" err="1" smtClean="0"/>
              <a:t>Επ</a:t>
            </a:r>
            <a:r>
              <a:rPr lang="el-GR" sz="2000" b="1" spc="-150" dirty="0" smtClean="0"/>
              <a:t>. Προσανατολισμός &amp; Επιχειρηματικότητα + 22 ώρες επισκέψεις) </a:t>
            </a:r>
            <a:endParaRPr lang="el-GR" sz="2000" spc="-150" dirty="0" smtClean="0"/>
          </a:p>
          <a:p>
            <a:endParaRPr lang="el-GR" sz="2000" dirty="0" smtClean="0"/>
          </a:p>
          <a:p>
            <a:r>
              <a:rPr lang="el-GR" sz="2000" dirty="0" smtClean="0"/>
              <a:t>Εξήντα </a:t>
            </a:r>
            <a:r>
              <a:rPr lang="el-GR" sz="2000" dirty="0" smtClean="0"/>
              <a:t>Εννέα (69) για τον Επαγγελματικό Προσανατολισμό </a:t>
            </a:r>
          </a:p>
          <a:p>
            <a:r>
              <a:rPr lang="el-GR" sz="2000" dirty="0" smtClean="0"/>
              <a:t>Είκοσι δύο (22) ώρες για την πραγματοποίηση επισκέψεων και εργαστηρίων, στις σχολές ΕΠΑ.Σ ΟΑΕΔ</a:t>
            </a:r>
          </a:p>
          <a:p>
            <a:r>
              <a:rPr lang="el-GR" sz="2000" dirty="0" smtClean="0"/>
              <a:t>Δεκαπέντε (15) ώρες για το πρόγραμμα της Επιχειρηματικότητας </a:t>
            </a:r>
          </a:p>
          <a:p>
            <a:endParaRPr lang="el-GR" sz="2000" dirty="0" smtClean="0"/>
          </a:p>
          <a:p>
            <a:endParaRPr lang="el-GR" sz="2000" dirty="0" smtClean="0"/>
          </a:p>
          <a:p>
            <a:r>
              <a:rPr lang="el-GR" sz="2000" b="1" dirty="0" smtClean="0"/>
              <a:t>Συμβουλευτική και επαγγελματικός προσανατολισμός :</a:t>
            </a:r>
          </a:p>
          <a:p>
            <a:pPr lvl="1"/>
            <a:r>
              <a:rPr lang="el-GR" sz="2000" dirty="0" smtClean="0">
                <a:solidFill>
                  <a:schemeClr val="tx1"/>
                </a:solidFill>
              </a:rPr>
              <a:t>Αξιολόγηση του προγράμματος και των εκπαιδευτών, από τους μαθητές.</a:t>
            </a:r>
          </a:p>
          <a:p>
            <a:pPr lvl="1"/>
            <a:r>
              <a:rPr lang="el-GR" sz="2000" dirty="0" smtClean="0">
                <a:solidFill>
                  <a:schemeClr val="tx1"/>
                </a:solidFill>
              </a:rPr>
              <a:t> Συζήτηση με τους συμβούλους, για την καταγραφή των επιθυμιών των συμμετεχόντων</a:t>
            </a:r>
            <a:r>
              <a:rPr lang="el-GR" sz="1800" dirty="0" smtClean="0"/>
              <a:t>. </a:t>
            </a:r>
            <a:br>
              <a:rPr lang="el-GR" sz="1800" dirty="0" smtClean="0"/>
            </a:br>
            <a:endParaRPr lang="el-GR" sz="1800" dirty="0" smtClean="0"/>
          </a:p>
          <a:p>
            <a:pPr lvl="0" algn="just"/>
            <a:endParaRPr lang="el-GR" sz="2400" b="1" dirty="0" smtClean="0"/>
          </a:p>
          <a:p>
            <a:pPr lvl="0" algn="just"/>
            <a:endParaRPr lang="el-GR" sz="2400" dirty="0" smtClean="0"/>
          </a:p>
        </p:txBody>
      </p:sp>
      <p:pic>
        <p:nvPicPr>
          <p:cNvPr id="18" name="17 - Εικόνα" descr="Εικόνα3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142976" cy="642918"/>
          </a:xfrm>
          <a:prstGeom prst="rect">
            <a:avLst/>
          </a:prstGeom>
        </p:spPr>
      </p:pic>
      <p:sp>
        <p:nvSpPr>
          <p:cNvPr id="19" name="18 - Κουμπί ενέργειας: Αρχή">
            <a:hlinkClick r:id="rId4" action="ppaction://hlinksldjump" highlightClick="1"/>
          </p:cNvPr>
          <p:cNvSpPr/>
          <p:nvPr/>
        </p:nvSpPr>
        <p:spPr>
          <a:xfrm>
            <a:off x="7715272" y="5786454"/>
            <a:ext cx="714380" cy="571504"/>
          </a:xfrm>
          <a:prstGeom prst="actionButtonBeginning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500306"/>
            <a:ext cx="8229600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ΕΥΧΑΡΙΣΤΩ ΠΟΛΥ </a:t>
            </a:r>
            <a:br>
              <a:rPr lang="el-GR" dirty="0" smtClean="0"/>
            </a:br>
            <a:r>
              <a:rPr lang="el-GR" dirty="0" smtClean="0"/>
              <a:t>ΓΙΑ ΤΗΝ ΠΡΟΣΟΧΗ ΣΑΣ!!!</a:t>
            </a:r>
            <a:endParaRPr lang="el-GR" dirty="0"/>
          </a:p>
        </p:txBody>
      </p:sp>
      <p:sp>
        <p:nvSpPr>
          <p:cNvPr id="15" name="14 - Ορθογώνιο"/>
          <p:cNvSpPr/>
          <p:nvPr/>
        </p:nvSpPr>
        <p:spPr>
          <a:xfrm>
            <a:off x="1714480" y="4214819"/>
            <a:ext cx="55721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Αθηνά Λάζου </a:t>
            </a:r>
            <a:endParaRPr lang="en-US" altLang="el-GR" sz="2400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endParaRPr lang="en-US" altLang="el-GR" sz="2000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el-GR" altLang="el-GR" b="1" dirty="0" smtClean="0">
                <a:solidFill>
                  <a:schemeClr val="tx2"/>
                </a:solidFill>
              </a:rPr>
              <a:t>Προϊσταμένη Διεύθυνσης </a:t>
            </a:r>
            <a:endParaRPr lang="en-US" altLang="el-GR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el-GR" altLang="el-GR" b="1" dirty="0" smtClean="0">
                <a:solidFill>
                  <a:schemeClr val="tx2"/>
                </a:solidFill>
              </a:rPr>
              <a:t>Επαγγελματικής Κατάρτισης Ενηλίκων ΟΑΕΔ</a:t>
            </a:r>
            <a:r>
              <a:rPr lang="el-GR" sz="1100" b="1" dirty="0" smtClean="0">
                <a:solidFill>
                  <a:schemeClr val="tx2"/>
                </a:solidFill>
              </a:rPr>
              <a:t> </a:t>
            </a:r>
            <a:endParaRPr lang="el-GR" sz="1100" dirty="0" smtClean="0">
              <a:solidFill>
                <a:schemeClr val="tx2"/>
              </a:solidFill>
            </a:endParaRPr>
          </a:p>
        </p:txBody>
      </p:sp>
      <p:pic>
        <p:nvPicPr>
          <p:cNvPr id="11" name="10 - Εικόνα" descr="Εικόνα3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2976" cy="642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/>
              <a:t>Ομάδες – Στόχοι </a:t>
            </a:r>
            <a:endParaRPr lang="el-GR" sz="3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400" b="1" i="1" dirty="0" smtClean="0"/>
              <a:t>Ομάδα Α:</a:t>
            </a:r>
            <a:r>
              <a:rPr lang="el-GR" sz="2400" b="1" dirty="0" smtClean="0"/>
              <a:t> </a:t>
            </a:r>
            <a:r>
              <a:rPr lang="el-GR" sz="2400" dirty="0" smtClean="0"/>
              <a:t>Νέοι της ηλικιακής ομάδας 16 – 29 ετών, η οποία θεωρείται ευάλωτη και έχει ανάγκη εντατικής προετοιμασίας για την ένταξή της στην αγορά εργασίας</a:t>
            </a:r>
          </a:p>
          <a:p>
            <a:pPr algn="just"/>
            <a:endParaRPr lang="el-GR" sz="2400" b="1" dirty="0" smtClean="0"/>
          </a:p>
          <a:p>
            <a:pPr algn="just"/>
            <a:r>
              <a:rPr lang="el-GR" sz="2400" b="1" dirty="0" smtClean="0"/>
              <a:t>Ομάδα Β: </a:t>
            </a:r>
            <a:r>
              <a:rPr lang="el-GR" sz="2400" dirty="0" smtClean="0"/>
              <a:t>Ε</a:t>
            </a:r>
            <a:r>
              <a:rPr lang="el-GR" sz="2400" dirty="0" smtClean="0"/>
              <a:t>νήλικες </a:t>
            </a:r>
            <a:r>
              <a:rPr lang="el-GR" sz="2400" dirty="0" smtClean="0"/>
              <a:t>στην ηλικιακή ομάδα 30 ετών και άνω, οι οποίοι διαθέτουν σε μεγάλο ποσοστό κάποιες επαγγελματικές  δεξιότητες και ενδεχομένως εργασιακή εμπειρία. Επομένως θα πρέπει να διενεργηθεί διάγνωση των δεξιοτήτων αυτών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dirty="0" smtClean="0"/>
              <a:t>Φορείς Υλοποίησης (Δυνητικοί)</a:t>
            </a:r>
            <a:endParaRPr lang="el-GR" sz="3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179972"/>
          </a:xfrm>
        </p:spPr>
        <p:txBody>
          <a:bodyPr>
            <a:normAutofit/>
          </a:bodyPr>
          <a:lstStyle/>
          <a:p>
            <a:pPr algn="just"/>
            <a:r>
              <a:rPr lang="el-GR" sz="2000" dirty="0" smtClean="0"/>
              <a:t>Οργανισμοί του Δημοσίου</a:t>
            </a:r>
          </a:p>
          <a:p>
            <a:pPr algn="just"/>
            <a:r>
              <a:rPr lang="el-GR" sz="2000" dirty="0" smtClean="0"/>
              <a:t>Οργανισμοί των Κοινωνικών Εταίρων</a:t>
            </a:r>
          </a:p>
          <a:p>
            <a:pPr algn="just"/>
            <a:r>
              <a:rPr lang="el-GR" sz="2000" dirty="0" smtClean="0"/>
              <a:t>Φορείς της Κοινωνίας των Πολιτών (ΜΚΟ)</a:t>
            </a:r>
          </a:p>
          <a:p>
            <a:pPr algn="just"/>
            <a:r>
              <a:rPr lang="el-GR" sz="2000" dirty="0" smtClean="0"/>
              <a:t>Ύπατη Αρμοστεία του ΟΗΕ για τους Πρόσφυγες</a:t>
            </a:r>
          </a:p>
          <a:p>
            <a:pPr algn="just"/>
            <a:r>
              <a:rPr lang="el-GR" sz="2000" dirty="0" smtClean="0"/>
              <a:t>Διεθνής Οργανισμός Μετανάστευσης</a:t>
            </a:r>
          </a:p>
          <a:p>
            <a:pPr algn="just"/>
            <a:r>
              <a:rPr lang="en-US" sz="2000" dirty="0" smtClean="0"/>
              <a:t>UNICEF</a:t>
            </a:r>
          </a:p>
          <a:p>
            <a:pPr algn="just"/>
            <a:r>
              <a:rPr lang="el-GR" sz="2000" dirty="0" smtClean="0"/>
              <a:t>Φορείς Κατάρτισης </a:t>
            </a:r>
          </a:p>
          <a:p>
            <a:pPr algn="just"/>
            <a:endParaRPr lang="el-GR" sz="2000" dirty="0" smtClean="0"/>
          </a:p>
          <a:p>
            <a:pPr algn="just"/>
            <a:endParaRPr lang="el-GR" sz="2000" dirty="0" smtClean="0"/>
          </a:p>
          <a:p>
            <a:pPr lvl="0" algn="just"/>
            <a:endParaRPr lang="el-GR" sz="2400" b="1" dirty="0" smtClean="0"/>
          </a:p>
          <a:p>
            <a:pPr lvl="0" algn="just"/>
            <a:endParaRPr lang="el-GR" sz="2400" dirty="0" smtClean="0"/>
          </a:p>
        </p:txBody>
      </p:sp>
      <p:pic>
        <p:nvPicPr>
          <p:cNvPr id="16" name="15 - Εικόνα" descr="Εικόνα3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2976" cy="642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58 - Ευθεία γραμμή σύνδεσης"/>
          <p:cNvCxnSpPr/>
          <p:nvPr/>
        </p:nvCxnSpPr>
        <p:spPr>
          <a:xfrm rot="5400000">
            <a:off x="1500959" y="3428207"/>
            <a:ext cx="428629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2857488" y="1714488"/>
            <a:ext cx="3214710" cy="150019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97" name="96 - Ευθεία γραμμή σύνδεσης"/>
          <p:cNvCxnSpPr/>
          <p:nvPr/>
        </p:nvCxnSpPr>
        <p:spPr>
          <a:xfrm rot="5400000">
            <a:off x="7250927" y="3393279"/>
            <a:ext cx="500065" cy="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>
            <a:off x="357158" y="3643314"/>
            <a:ext cx="8072494" cy="1588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428612"/>
          </a:xfrm>
        </p:spPr>
        <p:txBody>
          <a:bodyPr>
            <a:noAutofit/>
          </a:bodyPr>
          <a:lstStyle/>
          <a:p>
            <a:pPr algn="ctr"/>
            <a:r>
              <a:rPr lang="el-GR" sz="3600" b="1" dirty="0" smtClean="0"/>
              <a:t>Στάδια Προετοιμασίας</a:t>
            </a:r>
            <a:endParaRPr lang="el-GR" sz="3600" b="1" dirty="0"/>
          </a:p>
        </p:txBody>
      </p:sp>
      <p:sp>
        <p:nvSpPr>
          <p:cNvPr id="39" name="38 - Ορθογώνιο">
            <a:hlinkClick r:id="rId2" action="ppaction://hlinksldjump"/>
          </p:cNvPr>
          <p:cNvSpPr/>
          <p:nvPr/>
        </p:nvSpPr>
        <p:spPr>
          <a:xfrm>
            <a:off x="6715140" y="2000240"/>
            <a:ext cx="1500198" cy="128588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dirty="0" smtClean="0"/>
              <a:t>Πρόγραμμα</a:t>
            </a:r>
          </a:p>
          <a:p>
            <a:pPr algn="ctr"/>
            <a:r>
              <a:rPr lang="el-GR" sz="1200" b="1" dirty="0" smtClean="0"/>
              <a:t>Επαγγελματικής</a:t>
            </a:r>
          </a:p>
          <a:p>
            <a:pPr algn="ctr"/>
            <a:r>
              <a:rPr lang="el-GR" sz="1200" b="1" dirty="0" smtClean="0"/>
              <a:t>Κατάρτισης</a:t>
            </a:r>
          </a:p>
          <a:p>
            <a:pPr algn="ctr"/>
            <a:r>
              <a:rPr lang="el-GR" sz="1200" b="1" dirty="0" smtClean="0"/>
              <a:t>Για την</a:t>
            </a:r>
          </a:p>
          <a:p>
            <a:pPr algn="ctr"/>
            <a:r>
              <a:rPr lang="el-GR" sz="1200" b="1" dirty="0" smtClean="0"/>
              <a:t>Αναβάθμιση Τεχνικών Δεξιοτήτων </a:t>
            </a:r>
            <a:endParaRPr lang="el-GR" sz="1200" b="1" dirty="0"/>
          </a:p>
        </p:txBody>
      </p:sp>
      <p:sp>
        <p:nvSpPr>
          <p:cNvPr id="40" name="39 - Ορθογώνιο">
            <a:hlinkClick r:id="rId2" action="ppaction://hlinksldjump"/>
          </p:cNvPr>
          <p:cNvSpPr/>
          <p:nvPr/>
        </p:nvSpPr>
        <p:spPr>
          <a:xfrm>
            <a:off x="7786710" y="4071942"/>
            <a:ext cx="1214446" cy="128588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dirty="0" smtClean="0"/>
              <a:t>Πρόγραμμα Προώθησης στην Απασχόληση</a:t>
            </a:r>
            <a:endParaRPr lang="el-GR" sz="1200" b="1" dirty="0"/>
          </a:p>
        </p:txBody>
      </p:sp>
      <p:sp>
        <p:nvSpPr>
          <p:cNvPr id="46" name="45 - Ορθογώνιο">
            <a:hlinkClick r:id="rId3" action="ppaction://hlinksldjump"/>
          </p:cNvPr>
          <p:cNvSpPr/>
          <p:nvPr/>
        </p:nvSpPr>
        <p:spPr>
          <a:xfrm>
            <a:off x="928662" y="2000240"/>
            <a:ext cx="1571636" cy="128588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 smtClean="0">
                <a:solidFill>
                  <a:schemeClr val="bg1"/>
                </a:solidFill>
              </a:rPr>
              <a:t>Ελληνομάθεια</a:t>
            </a:r>
          </a:p>
          <a:p>
            <a:pPr algn="ctr"/>
            <a:r>
              <a:rPr lang="el-GR" sz="1400" b="1" dirty="0" smtClean="0">
                <a:solidFill>
                  <a:schemeClr val="bg1"/>
                </a:solidFill>
              </a:rPr>
              <a:t>Α1 ή Α2</a:t>
            </a:r>
            <a:endParaRPr lang="el-GR" sz="1400" b="1" dirty="0">
              <a:solidFill>
                <a:schemeClr val="bg1"/>
              </a:solidFill>
            </a:endParaRPr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5400000">
            <a:off x="8255819" y="3817147"/>
            <a:ext cx="348460" cy="794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4" name="63 - Ορθογώνιο">
            <a:hlinkClick r:id="rId4" action="ppaction://hlinksldjump"/>
          </p:cNvPr>
          <p:cNvSpPr/>
          <p:nvPr/>
        </p:nvSpPr>
        <p:spPr>
          <a:xfrm>
            <a:off x="2571736" y="4000504"/>
            <a:ext cx="1285884" cy="9906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l-GR" sz="1200" b="1" dirty="0" smtClean="0"/>
              <a:t>Διάγνωση </a:t>
            </a:r>
          </a:p>
          <a:p>
            <a:pPr algn="ctr"/>
            <a:r>
              <a:rPr lang="el-GR" sz="1200" b="1" dirty="0" smtClean="0"/>
              <a:t>Βασικών </a:t>
            </a:r>
          </a:p>
          <a:p>
            <a:pPr algn="ctr"/>
            <a:r>
              <a:rPr lang="el-GR" sz="1200" b="1" dirty="0" smtClean="0"/>
              <a:t>Τεχνικών</a:t>
            </a:r>
          </a:p>
          <a:p>
            <a:pPr algn="ctr"/>
            <a:r>
              <a:rPr lang="el-GR" sz="1200" b="1" dirty="0" smtClean="0"/>
              <a:t>Δεξιοτήτων</a:t>
            </a:r>
          </a:p>
          <a:p>
            <a:pPr algn="ctr"/>
            <a:endParaRPr lang="el-GR" dirty="0"/>
          </a:p>
        </p:txBody>
      </p:sp>
      <p:pic>
        <p:nvPicPr>
          <p:cNvPr id="65" name="64 - Εικόνα" descr="Εικόνα3.w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142976" cy="642918"/>
          </a:xfrm>
          <a:prstGeom prst="rect">
            <a:avLst/>
          </a:prstGeom>
        </p:spPr>
      </p:pic>
      <p:sp>
        <p:nvSpPr>
          <p:cNvPr id="66" name="65 - Ορθογώνιο">
            <a:hlinkClick r:id="rId6" action="ppaction://hlinksldjump"/>
          </p:cNvPr>
          <p:cNvSpPr/>
          <p:nvPr/>
        </p:nvSpPr>
        <p:spPr>
          <a:xfrm>
            <a:off x="4357686" y="3929066"/>
            <a:ext cx="1500198" cy="121444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 smtClean="0"/>
          </a:p>
          <a:p>
            <a:pPr algn="ctr"/>
            <a:r>
              <a:rPr lang="el-GR" sz="1200" b="1" dirty="0" smtClean="0"/>
              <a:t>Πρόγραμμα </a:t>
            </a:r>
          </a:p>
          <a:p>
            <a:pPr algn="ctr"/>
            <a:r>
              <a:rPr lang="el-GR" sz="1200" b="1" dirty="0" smtClean="0"/>
              <a:t>Κατάρτισης</a:t>
            </a:r>
          </a:p>
          <a:p>
            <a:pPr algn="ctr"/>
            <a:r>
              <a:rPr lang="el-GR" sz="1200" b="1" dirty="0" smtClean="0"/>
              <a:t>για την Αναβάθμιση</a:t>
            </a:r>
          </a:p>
          <a:p>
            <a:pPr algn="ctr"/>
            <a:r>
              <a:rPr lang="el-GR" sz="1200" b="1" dirty="0" smtClean="0"/>
              <a:t>Βασικών</a:t>
            </a:r>
          </a:p>
          <a:p>
            <a:pPr algn="ctr"/>
            <a:r>
              <a:rPr lang="el-GR" sz="1200" b="1" dirty="0" smtClean="0"/>
              <a:t>Δεξιοτήτων</a:t>
            </a:r>
            <a:endParaRPr lang="el-GR" dirty="0"/>
          </a:p>
        </p:txBody>
      </p:sp>
      <p:sp>
        <p:nvSpPr>
          <p:cNvPr id="18" name="17 - Ορθογώνιο">
            <a:hlinkClick r:id="rId7" action="ppaction://hlinksldjump"/>
          </p:cNvPr>
          <p:cNvSpPr/>
          <p:nvPr/>
        </p:nvSpPr>
        <p:spPr>
          <a:xfrm>
            <a:off x="3000364" y="2357430"/>
            <a:ext cx="857256" cy="7048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l-GR" sz="2000" b="1" dirty="0" smtClean="0"/>
              <a:t>Ιο4</a:t>
            </a:r>
            <a:endParaRPr lang="en-US" sz="2000" b="1" dirty="0" smtClean="0"/>
          </a:p>
          <a:p>
            <a:pPr algn="ctr"/>
            <a:endParaRPr lang="el-GR" dirty="0"/>
          </a:p>
        </p:txBody>
      </p:sp>
      <p:sp>
        <p:nvSpPr>
          <p:cNvPr id="20" name="19 - Ορθογώνιο">
            <a:hlinkClick r:id="rId8" action="ppaction://hlinksldjump"/>
          </p:cNvPr>
          <p:cNvSpPr/>
          <p:nvPr/>
        </p:nvSpPr>
        <p:spPr>
          <a:xfrm>
            <a:off x="4000496" y="2357430"/>
            <a:ext cx="857256" cy="7048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l-GR" sz="2000" b="1" dirty="0" smtClean="0"/>
              <a:t>Ιο5</a:t>
            </a:r>
            <a:endParaRPr lang="en-US" sz="2000" b="1" dirty="0" smtClean="0"/>
          </a:p>
          <a:p>
            <a:pPr algn="ctr"/>
            <a:endParaRPr lang="el-GR" dirty="0"/>
          </a:p>
        </p:txBody>
      </p:sp>
      <p:sp>
        <p:nvSpPr>
          <p:cNvPr id="21" name="20 - Ορθογώνιο">
            <a:hlinkClick r:id="rId9" action="ppaction://hlinksldjump"/>
          </p:cNvPr>
          <p:cNvSpPr/>
          <p:nvPr/>
        </p:nvSpPr>
        <p:spPr>
          <a:xfrm>
            <a:off x="5000628" y="2357430"/>
            <a:ext cx="857256" cy="7048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l-GR" sz="2000" b="1" dirty="0" smtClean="0"/>
              <a:t>Ιο6</a:t>
            </a:r>
            <a:endParaRPr lang="en-US" sz="2000" b="1" dirty="0" smtClean="0"/>
          </a:p>
          <a:p>
            <a:pPr algn="ctr"/>
            <a:endParaRPr lang="el-GR" dirty="0"/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rot="5400000">
            <a:off x="2889239" y="3397249"/>
            <a:ext cx="5095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/>
          <p:nvPr/>
        </p:nvCxnSpPr>
        <p:spPr>
          <a:xfrm rot="5400000">
            <a:off x="4245767" y="3398043"/>
            <a:ext cx="5095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24 - Ευθύγραμμο βέλος σύνδεσης"/>
          <p:cNvCxnSpPr/>
          <p:nvPr/>
        </p:nvCxnSpPr>
        <p:spPr>
          <a:xfrm rot="5400000">
            <a:off x="5532445" y="3397249"/>
            <a:ext cx="5095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32 - Ευθύγραμμο βέλος σύνδεσης"/>
          <p:cNvCxnSpPr/>
          <p:nvPr/>
        </p:nvCxnSpPr>
        <p:spPr>
          <a:xfrm>
            <a:off x="3857620" y="450057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3000364" y="2000240"/>
            <a:ext cx="285752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I.ReF.SoS</a:t>
            </a:r>
            <a:endParaRPr lang="el-GR" b="1" dirty="0">
              <a:solidFill>
                <a:schemeClr val="bg1"/>
              </a:solidFill>
            </a:endParaRPr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rot="5400000" flipH="1" flipV="1">
            <a:off x="3429786" y="385683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1" name="40 - Κουμπί ενέργειας: Πληροφορίες">
            <a:hlinkClick r:id="rId10" action="ppaction://hlinksldjump" highlightClick="1"/>
          </p:cNvPr>
          <p:cNvSpPr/>
          <p:nvPr/>
        </p:nvSpPr>
        <p:spPr>
          <a:xfrm>
            <a:off x="357158" y="5857892"/>
            <a:ext cx="857256" cy="642942"/>
          </a:xfrm>
          <a:prstGeom prst="actionButtonInformat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42" name="41 - Εικόνα" descr="Εικόνα1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286248" y="1714488"/>
            <a:ext cx="285752" cy="285752"/>
          </a:xfrm>
          <a:prstGeom prst="rect">
            <a:avLst/>
          </a:prstGeom>
        </p:spPr>
      </p:pic>
      <p:sp>
        <p:nvSpPr>
          <p:cNvPr id="26" name="25 - Ορθογώνιο">
            <a:hlinkClick r:id="rId2" action="ppaction://hlinksldjump"/>
          </p:cNvPr>
          <p:cNvSpPr/>
          <p:nvPr/>
        </p:nvSpPr>
        <p:spPr>
          <a:xfrm>
            <a:off x="142844" y="4000504"/>
            <a:ext cx="1357322" cy="85725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dirty="0" smtClean="0"/>
              <a:t>Επιλογή Ωφελούμενων</a:t>
            </a:r>
            <a:endParaRPr lang="el-GR" sz="1200" b="1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183325" y="3817147"/>
            <a:ext cx="348460" cy="794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27 - Ορθογώνιο">
            <a:hlinkClick r:id="rId2" action="ppaction://hlinksldjump"/>
          </p:cNvPr>
          <p:cNvSpPr/>
          <p:nvPr/>
        </p:nvSpPr>
        <p:spPr>
          <a:xfrm>
            <a:off x="6286512" y="4000504"/>
            <a:ext cx="1214446" cy="70485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dirty="0" smtClean="0"/>
              <a:t>Εργασιακός Σύμβουλος ΟΑΕΔ</a:t>
            </a:r>
            <a:endParaRPr lang="el-GR" sz="1200" b="1" dirty="0"/>
          </a:p>
        </p:txBody>
      </p:sp>
      <p:cxnSp>
        <p:nvCxnSpPr>
          <p:cNvPr id="29" name="28 - Ευθεία γραμμή σύνδεσης"/>
          <p:cNvCxnSpPr/>
          <p:nvPr/>
        </p:nvCxnSpPr>
        <p:spPr>
          <a:xfrm rot="5400000">
            <a:off x="6684183" y="3817147"/>
            <a:ext cx="348460" cy="794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30 - Ευθύγραμμο βέλος σύνδεσης"/>
          <p:cNvCxnSpPr/>
          <p:nvPr/>
        </p:nvCxnSpPr>
        <p:spPr>
          <a:xfrm rot="5400000" flipH="1" flipV="1">
            <a:off x="215076" y="378539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066800"/>
          </a:xfrm>
        </p:spPr>
        <p:txBody>
          <a:bodyPr>
            <a:noAutofit/>
          </a:bodyPr>
          <a:lstStyle/>
          <a:p>
            <a:r>
              <a:rPr lang="el-GR" sz="3600" b="1" spc="-300" dirty="0" smtClean="0"/>
              <a:t>Ελληνομάθεια  Α1 ή Α2</a:t>
            </a:r>
            <a:endParaRPr lang="el-GR" sz="3600" b="1" spc="-3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894220"/>
          </a:xfrm>
        </p:spPr>
        <p:txBody>
          <a:bodyPr>
            <a:normAutofit/>
          </a:bodyPr>
          <a:lstStyle/>
          <a:p>
            <a:pPr lvl="0" algn="just">
              <a:buNone/>
            </a:pPr>
            <a:endParaRPr lang="el-GR" sz="2900" b="1" spc="-150" dirty="0" smtClean="0"/>
          </a:p>
          <a:p>
            <a:pPr algn="just"/>
            <a:r>
              <a:rPr lang="el-GR" sz="3600" b="1" spc="-150" dirty="0" smtClean="0"/>
              <a:t>Προγράμματα Κατάρτισης </a:t>
            </a:r>
            <a:r>
              <a:rPr lang="el-GR" sz="3200" spc="-150" dirty="0" smtClean="0"/>
              <a:t>για την αναβάθμιση της γνώσης της Ελληνικής σε επίπεδο Α1 ή Α2</a:t>
            </a:r>
          </a:p>
          <a:p>
            <a:pPr lvl="0" algn="just"/>
            <a:endParaRPr lang="el-GR" sz="2500" dirty="0" smtClean="0"/>
          </a:p>
        </p:txBody>
      </p:sp>
      <p:pic>
        <p:nvPicPr>
          <p:cNvPr id="18" name="17 - Εικόνα" descr="Εικόνα3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2976" cy="642918"/>
          </a:xfrm>
          <a:prstGeom prst="rect">
            <a:avLst/>
          </a:prstGeom>
        </p:spPr>
      </p:pic>
      <p:sp>
        <p:nvSpPr>
          <p:cNvPr id="19" name="18 - Κουμπί ενέργειας: Αρχή">
            <a:hlinkClick r:id="rId3" action="ppaction://hlinksldjump" highlightClick="1"/>
          </p:cNvPr>
          <p:cNvSpPr/>
          <p:nvPr/>
        </p:nvSpPr>
        <p:spPr>
          <a:xfrm>
            <a:off x="7715272" y="5786454"/>
            <a:ext cx="714380" cy="571504"/>
          </a:xfrm>
          <a:prstGeom prst="actionButtonBeginning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066800"/>
          </a:xfrm>
        </p:spPr>
        <p:txBody>
          <a:bodyPr>
            <a:noAutofit/>
          </a:bodyPr>
          <a:lstStyle/>
          <a:p>
            <a:r>
              <a:rPr lang="el-GR" sz="3600" b="1" spc="-300" dirty="0" smtClean="0"/>
              <a:t>Διάγνωση Βασικών Τεχνικών Δεξιοτήτων</a:t>
            </a:r>
            <a:endParaRPr lang="el-GR" sz="3600" b="1" spc="-3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894220"/>
          </a:xfrm>
        </p:spPr>
        <p:txBody>
          <a:bodyPr>
            <a:normAutofit/>
          </a:bodyPr>
          <a:lstStyle/>
          <a:p>
            <a:pPr algn="just"/>
            <a:r>
              <a:rPr lang="el-GR" sz="3200" b="1" spc="-150" dirty="0" smtClean="0"/>
              <a:t>Πιστοποίηση εργαλείων &amp; Διαδικασιών από τον ΕΟΠΠΕΠ </a:t>
            </a:r>
            <a:r>
              <a:rPr lang="el-GR" sz="3200" spc="-300" dirty="0" smtClean="0"/>
              <a:t>για την διάγνωση τόσο των Βασικών Δεξιοτήτων (Γλώσσα, Μαθηματικά, Χρήση Υπολογιστών), όσο και τις τυχόν τεχνικές δεξιότητες που υπάρχουν, αλλά δεν διαθέτουν πιστοποίηση</a:t>
            </a:r>
            <a:endParaRPr lang="el-GR" sz="3200" b="1" spc="-300" dirty="0" smtClean="0"/>
          </a:p>
        </p:txBody>
      </p:sp>
      <p:pic>
        <p:nvPicPr>
          <p:cNvPr id="18" name="17 - Εικόνα" descr="Εικόνα3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2976" cy="642918"/>
          </a:xfrm>
          <a:prstGeom prst="rect">
            <a:avLst/>
          </a:prstGeom>
        </p:spPr>
      </p:pic>
      <p:sp>
        <p:nvSpPr>
          <p:cNvPr id="19" name="18 - Κουμπί ενέργειας: Αρχή">
            <a:hlinkClick r:id="rId3" action="ppaction://hlinksldjump" highlightClick="1"/>
          </p:cNvPr>
          <p:cNvSpPr/>
          <p:nvPr/>
        </p:nvSpPr>
        <p:spPr>
          <a:xfrm>
            <a:off x="7715272" y="5786454"/>
            <a:ext cx="714380" cy="571504"/>
          </a:xfrm>
          <a:prstGeom prst="actionButtonBeginning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2844" y="1000108"/>
            <a:ext cx="9787006" cy="1066800"/>
          </a:xfrm>
        </p:spPr>
        <p:txBody>
          <a:bodyPr>
            <a:noAutofit/>
          </a:bodyPr>
          <a:lstStyle/>
          <a:p>
            <a:r>
              <a:rPr lang="el-GR" sz="3200" b="1" spc="-300" dirty="0" smtClean="0"/>
              <a:t>Πρόγραμμα για την αναβάθμιση Βασικών Δεξιοτήτων</a:t>
            </a:r>
            <a:endParaRPr lang="el-GR" sz="3200" b="1" spc="-3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2357430"/>
            <a:ext cx="8229600" cy="3894220"/>
          </a:xfrm>
        </p:spPr>
        <p:txBody>
          <a:bodyPr>
            <a:normAutofit/>
          </a:bodyPr>
          <a:lstStyle/>
          <a:p>
            <a:pPr algn="just"/>
            <a:r>
              <a:rPr lang="el-GR" sz="3200" b="1" spc="-150" dirty="0" smtClean="0"/>
              <a:t>Πρόγραμμα Κατάρτισης (120 ώρες) </a:t>
            </a:r>
            <a:r>
              <a:rPr lang="el-GR" sz="3200" spc="-300" dirty="0" smtClean="0"/>
              <a:t>για την αναβάθμιση των Βασικών Δεξιοτήτων (Γλώσσα, Μαθηματικά, Χρήση Υπολογιστών)</a:t>
            </a:r>
            <a:endParaRPr lang="el-GR" sz="3200" b="1" spc="-300" dirty="0" smtClean="0"/>
          </a:p>
        </p:txBody>
      </p:sp>
      <p:pic>
        <p:nvPicPr>
          <p:cNvPr id="18" name="17 - Εικόνα" descr="Εικόνα3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2976" cy="642918"/>
          </a:xfrm>
          <a:prstGeom prst="rect">
            <a:avLst/>
          </a:prstGeom>
        </p:spPr>
      </p:pic>
      <p:sp>
        <p:nvSpPr>
          <p:cNvPr id="19" name="18 - Κουμπί ενέργειας: Αρχή">
            <a:hlinkClick r:id="rId3" action="ppaction://hlinksldjump" highlightClick="1"/>
          </p:cNvPr>
          <p:cNvSpPr/>
          <p:nvPr/>
        </p:nvSpPr>
        <p:spPr>
          <a:xfrm>
            <a:off x="7715272" y="5786454"/>
            <a:ext cx="714380" cy="571504"/>
          </a:xfrm>
          <a:prstGeom prst="actionButtonBeginning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IO</a:t>
            </a:r>
            <a:r>
              <a:rPr lang="el-GR" sz="2800" b="1" dirty="0" smtClean="0"/>
              <a:t>4</a:t>
            </a:r>
            <a:r>
              <a:rPr lang="en-US" sz="2800" b="1" dirty="0" smtClean="0"/>
              <a:t>:</a:t>
            </a:r>
            <a:r>
              <a:rPr lang="el-GR" sz="2800" b="1" dirty="0" smtClean="0"/>
              <a:t> </a:t>
            </a:r>
            <a:r>
              <a:rPr lang="el-GR" sz="2800" b="1" spc="-300" dirty="0" smtClean="0"/>
              <a:t>Συμβουλευτική/Καθοδήγηση </a:t>
            </a:r>
            <a:endParaRPr lang="el-GR" sz="2400" b="1" spc="-3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894220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el-GR" b="1" dirty="0" smtClean="0"/>
              <a:t>Επιλογή </a:t>
            </a:r>
            <a:r>
              <a:rPr lang="el-GR" sz="2500" dirty="0" smtClean="0"/>
              <a:t>Ωφελούμενων</a:t>
            </a:r>
          </a:p>
          <a:p>
            <a:pPr lvl="0" algn="just"/>
            <a:endParaRPr lang="el-GR" sz="2500" dirty="0" smtClean="0"/>
          </a:p>
          <a:p>
            <a:pPr lvl="0" algn="just"/>
            <a:r>
              <a:rPr lang="el-GR" b="1" dirty="0" smtClean="0"/>
              <a:t>Υποδοχή </a:t>
            </a:r>
            <a:r>
              <a:rPr lang="el-GR" sz="2400" dirty="0" smtClean="0"/>
              <a:t>των νέων προσφύγων κ αξιολόγηση  των αναγκών τους.</a:t>
            </a:r>
          </a:p>
          <a:p>
            <a:pPr lvl="0" algn="just"/>
            <a:endParaRPr lang="el-GR" sz="2400" b="1" dirty="0" smtClean="0"/>
          </a:p>
          <a:p>
            <a:pPr lvl="0" algn="just"/>
            <a:r>
              <a:rPr lang="el-GR" b="1" dirty="0" smtClean="0"/>
              <a:t>Προσωπική </a:t>
            </a:r>
            <a:r>
              <a:rPr lang="el-GR" sz="2400" dirty="0" smtClean="0"/>
              <a:t>και επαγγελματική αξιολόγηση.</a:t>
            </a:r>
          </a:p>
          <a:p>
            <a:pPr lvl="0" algn="just"/>
            <a:endParaRPr lang="el-GR" sz="2400" dirty="0" smtClean="0"/>
          </a:p>
          <a:p>
            <a:pPr lvl="0" algn="just"/>
            <a:r>
              <a:rPr lang="el-GR" b="1" dirty="0" smtClean="0"/>
              <a:t>Διαδικασία</a:t>
            </a:r>
            <a:r>
              <a:rPr lang="el-GR" sz="2400" b="1" dirty="0" smtClean="0"/>
              <a:t> </a:t>
            </a:r>
            <a:r>
              <a:rPr lang="el-GR" sz="2400" dirty="0" smtClean="0"/>
              <a:t>προσωπικής και επαγγελματικής ανάπτυξης.</a:t>
            </a:r>
          </a:p>
          <a:p>
            <a:pPr lvl="0" algn="just"/>
            <a:endParaRPr lang="el-GR" sz="2400" b="1" dirty="0" smtClean="0"/>
          </a:p>
          <a:p>
            <a:pPr lvl="0" algn="just"/>
            <a:r>
              <a:rPr lang="el-GR" b="1" dirty="0" smtClean="0"/>
              <a:t>Εκπόνηση </a:t>
            </a:r>
            <a:r>
              <a:rPr lang="el-GR" sz="2400" dirty="0" smtClean="0"/>
              <a:t>Ατομικών Σχεδίων Δράσης.</a:t>
            </a:r>
          </a:p>
          <a:p>
            <a:pPr lvl="0" algn="just"/>
            <a:endParaRPr lang="el-GR" sz="2400" dirty="0" smtClean="0"/>
          </a:p>
          <a:p>
            <a:pPr lvl="0" algn="just"/>
            <a:r>
              <a:rPr lang="el-GR" sz="3000" b="1" dirty="0" smtClean="0"/>
              <a:t>Ανάπτυξη </a:t>
            </a:r>
            <a:r>
              <a:rPr lang="el-GR" sz="2600" dirty="0" smtClean="0"/>
              <a:t>του</a:t>
            </a:r>
            <a:r>
              <a:rPr lang="el-GR" sz="3000" b="1" dirty="0" smtClean="0"/>
              <a:t> </a:t>
            </a:r>
            <a:r>
              <a:rPr lang="el-GR" sz="2400" dirty="0" smtClean="0"/>
              <a:t> </a:t>
            </a:r>
            <a:r>
              <a:rPr lang="en-US" sz="2600" dirty="0" smtClean="0"/>
              <a:t>e- portfolio</a:t>
            </a:r>
            <a:endParaRPr lang="el-GR" sz="2400" dirty="0" smtClean="0"/>
          </a:p>
          <a:p>
            <a:pPr lvl="0" algn="just"/>
            <a:endParaRPr lang="el-GR" sz="2400" dirty="0" smtClean="0"/>
          </a:p>
          <a:p>
            <a:pPr lvl="0" algn="just"/>
            <a:r>
              <a:rPr lang="el-GR" b="1" dirty="0" smtClean="0"/>
              <a:t>Παρακολούθηση </a:t>
            </a:r>
            <a:r>
              <a:rPr lang="el-GR" sz="2400" dirty="0" smtClean="0"/>
              <a:t>και υποστήριξη.</a:t>
            </a:r>
            <a:endParaRPr lang="el-GR" b="1" dirty="0" smtClean="0"/>
          </a:p>
        </p:txBody>
      </p:sp>
      <p:pic>
        <p:nvPicPr>
          <p:cNvPr id="18" name="17 - Εικόνα" descr="Εικόνα3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2976" cy="642918"/>
          </a:xfrm>
          <a:prstGeom prst="rect">
            <a:avLst/>
          </a:prstGeom>
        </p:spPr>
      </p:pic>
      <p:sp>
        <p:nvSpPr>
          <p:cNvPr id="19" name="18 - Κουμπί ενέργειας: Αρχή">
            <a:hlinkClick r:id="rId3" action="ppaction://hlinksldjump" highlightClick="1"/>
          </p:cNvPr>
          <p:cNvSpPr/>
          <p:nvPr/>
        </p:nvSpPr>
        <p:spPr>
          <a:xfrm>
            <a:off x="7715272" y="5786454"/>
            <a:ext cx="714380" cy="571504"/>
          </a:xfrm>
          <a:prstGeom prst="actionButtonBeginning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329642" cy="10668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IO5:</a:t>
            </a:r>
            <a:r>
              <a:rPr lang="el-GR" sz="2800" b="1" dirty="0" smtClean="0"/>
              <a:t> </a:t>
            </a:r>
            <a:r>
              <a:rPr lang="el-GR" sz="2800" b="1" spc="-300" dirty="0" smtClean="0"/>
              <a:t>Γλωσσική και Διαπολιτισμική Κατάρτιση </a:t>
            </a:r>
            <a:endParaRPr lang="el-GR" sz="2000" b="1" spc="-3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25112"/>
          </a:xfrm>
        </p:spPr>
        <p:txBody>
          <a:bodyPr>
            <a:normAutofit/>
          </a:bodyPr>
          <a:lstStyle/>
          <a:p>
            <a:pPr lvl="0" algn="just"/>
            <a:endParaRPr lang="el-GR" sz="2400" b="1" dirty="0" smtClean="0"/>
          </a:p>
          <a:p>
            <a:pPr lvl="0" algn="just">
              <a:buNone/>
            </a:pPr>
            <a:r>
              <a:rPr lang="el-GR" b="1" spc="-100" dirty="0" smtClean="0"/>
              <a:t>Πρόγραμμα (120 ώρες</a:t>
            </a:r>
            <a:r>
              <a:rPr lang="el-GR" b="1" spc="-100" dirty="0" smtClean="0"/>
              <a:t>)</a:t>
            </a:r>
          </a:p>
          <a:p>
            <a:pPr lvl="0" algn="just">
              <a:buNone/>
            </a:pPr>
            <a:endParaRPr lang="el-GR" sz="2400" dirty="0" smtClean="0"/>
          </a:p>
          <a:p>
            <a:pPr lvl="0" algn="just"/>
            <a:r>
              <a:rPr lang="el-GR" b="1" dirty="0" smtClean="0"/>
              <a:t>Ταχύρρυθμη </a:t>
            </a:r>
            <a:r>
              <a:rPr lang="el-GR" sz="2400" dirty="0" smtClean="0"/>
              <a:t>γλωσσική εκμάθηση </a:t>
            </a:r>
          </a:p>
          <a:p>
            <a:pPr lvl="0" algn="just"/>
            <a:endParaRPr lang="el-GR" sz="2400" dirty="0" smtClean="0"/>
          </a:p>
          <a:p>
            <a:pPr lvl="0" algn="just"/>
            <a:r>
              <a:rPr lang="el-GR" b="1" dirty="0" smtClean="0"/>
              <a:t>Βασική </a:t>
            </a:r>
            <a:r>
              <a:rPr lang="el-GR" sz="2400" dirty="0" smtClean="0"/>
              <a:t>γνώση και ορολογία στα </a:t>
            </a:r>
            <a:r>
              <a:rPr lang="el-GR" sz="2400" dirty="0" smtClean="0"/>
              <a:t>ελληνικά</a:t>
            </a:r>
            <a:endParaRPr lang="el-GR" sz="2400" dirty="0" smtClean="0"/>
          </a:p>
          <a:p>
            <a:pPr lvl="0" algn="just"/>
            <a:endParaRPr lang="el-GR" sz="2400" b="1" dirty="0" smtClean="0"/>
          </a:p>
          <a:p>
            <a:pPr lvl="0" algn="just"/>
            <a:r>
              <a:rPr lang="el-GR" b="1" dirty="0" smtClean="0"/>
              <a:t>Κατάλληλη </a:t>
            </a:r>
            <a:r>
              <a:rPr lang="el-GR" sz="2400" dirty="0" smtClean="0"/>
              <a:t>πληροφόρηση, προς την κατεύθυνση της ενσωμάτωσης στην κοινωνία και την αγορά </a:t>
            </a:r>
            <a:r>
              <a:rPr lang="el-GR" sz="2400" dirty="0" smtClean="0"/>
              <a:t>εργασίας</a:t>
            </a:r>
            <a:endParaRPr lang="el-GR" sz="2400" dirty="0" smtClean="0"/>
          </a:p>
          <a:p>
            <a:pPr lvl="0" algn="just"/>
            <a:endParaRPr lang="el-GR" sz="2400" dirty="0" smtClean="0"/>
          </a:p>
          <a:p>
            <a:pPr lvl="0" algn="just"/>
            <a:endParaRPr lang="el-GR" b="1" dirty="0" smtClean="0"/>
          </a:p>
        </p:txBody>
      </p:sp>
      <p:pic>
        <p:nvPicPr>
          <p:cNvPr id="18" name="17 - Εικόνα" descr="Εικόνα3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2976" cy="642918"/>
          </a:xfrm>
          <a:prstGeom prst="rect">
            <a:avLst/>
          </a:prstGeom>
        </p:spPr>
      </p:pic>
      <p:sp>
        <p:nvSpPr>
          <p:cNvPr id="20" name="19 - Κουμπί ενέργειας: Τέλος">
            <a:hlinkClick r:id="rId3" action="ppaction://hlinksldjump" highlightClick="1"/>
          </p:cNvPr>
          <p:cNvSpPr/>
          <p:nvPr/>
        </p:nvSpPr>
        <p:spPr>
          <a:xfrm>
            <a:off x="8072462" y="6143644"/>
            <a:ext cx="714380" cy="500066"/>
          </a:xfrm>
          <a:prstGeom prst="actionButtonEn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1862</TotalTime>
  <Words>477</Words>
  <Application>Microsoft Office PowerPoint</Application>
  <PresentationFormat>Προβολή στην οθόνη (4:3)</PresentationFormat>
  <Paragraphs>107</Paragraphs>
  <Slides>12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Αστικό</vt:lpstr>
      <vt:lpstr>Διαφάνεια 1</vt:lpstr>
      <vt:lpstr>Ομάδες – Στόχοι </vt:lpstr>
      <vt:lpstr>Φορείς Υλοποίησης (Δυνητικοί)</vt:lpstr>
      <vt:lpstr>Στάδια Προετοιμασίας</vt:lpstr>
      <vt:lpstr>Ελληνομάθεια  Α1 ή Α2</vt:lpstr>
      <vt:lpstr>Διάγνωση Βασικών Τεχνικών Δεξιοτήτων</vt:lpstr>
      <vt:lpstr>Πρόγραμμα για την αναβάθμιση Βασικών Δεξιοτήτων</vt:lpstr>
      <vt:lpstr>IO4: Συμβουλευτική/Καθοδήγηση </vt:lpstr>
      <vt:lpstr>IO5: Γλωσσική και Διαπολιτισμική Κατάρτιση </vt:lpstr>
      <vt:lpstr>IO5: Γλωσσική και Διαπολιτισμική Κατάρτιση </vt:lpstr>
      <vt:lpstr>IO6: Ενεργός Επαγγελματικός Προσανατολισμός </vt:lpstr>
      <vt:lpstr>ΕΥΧΑΡΙΣΤΩ ΠΟΛΥ  ΓΙΑ ΤΗΝ ΠΡΟΣΟΧΗ ΣΑΣ!!!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I.Ref.Sos.</dc:title>
  <dc:creator>PANOS</dc:creator>
  <cp:lastModifiedBy>User</cp:lastModifiedBy>
  <cp:revision>91</cp:revision>
  <dcterms:created xsi:type="dcterms:W3CDTF">2019-02-25T05:54:42Z</dcterms:created>
  <dcterms:modified xsi:type="dcterms:W3CDTF">2019-12-05T14:02:20Z</dcterms:modified>
</cp:coreProperties>
</file>